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327" r:id="rId2"/>
    <p:sldId id="380" r:id="rId3"/>
    <p:sldId id="381" r:id="rId4"/>
    <p:sldId id="378" r:id="rId5"/>
    <p:sldId id="382" r:id="rId6"/>
    <p:sldId id="383" r:id="rId7"/>
    <p:sldId id="379" r:id="rId8"/>
    <p:sldId id="286" r:id="rId9"/>
    <p:sldId id="364" r:id="rId10"/>
    <p:sldId id="338" r:id="rId11"/>
    <p:sldId id="337" r:id="rId12"/>
    <p:sldId id="369" r:id="rId13"/>
    <p:sldId id="370" r:id="rId14"/>
    <p:sldId id="371" r:id="rId15"/>
    <p:sldId id="372" r:id="rId16"/>
    <p:sldId id="373" r:id="rId17"/>
    <p:sldId id="374" r:id="rId18"/>
    <p:sldId id="375" r:id="rId19"/>
    <p:sldId id="376" r:id="rId20"/>
    <p:sldId id="377" r:id="rId21"/>
    <p:sldId id="401" r:id="rId22"/>
    <p:sldId id="402" r:id="rId23"/>
    <p:sldId id="403" r:id="rId24"/>
    <p:sldId id="414" r:id="rId25"/>
    <p:sldId id="404" r:id="rId26"/>
    <p:sldId id="405" r:id="rId27"/>
    <p:sldId id="406" r:id="rId28"/>
    <p:sldId id="407" r:id="rId29"/>
    <p:sldId id="339" r:id="rId30"/>
    <p:sldId id="340" r:id="rId31"/>
    <p:sldId id="341" r:id="rId32"/>
    <p:sldId id="408" r:id="rId33"/>
    <p:sldId id="343" r:id="rId34"/>
    <p:sldId id="409" r:id="rId35"/>
    <p:sldId id="410" r:id="rId36"/>
    <p:sldId id="412" r:id="rId37"/>
    <p:sldId id="415" r:id="rId38"/>
    <p:sldId id="411" r:id="rId39"/>
    <p:sldId id="416" r:id="rId40"/>
    <p:sldId id="417" r:id="rId41"/>
    <p:sldId id="418" r:id="rId42"/>
    <p:sldId id="419" r:id="rId43"/>
    <p:sldId id="420" r:id="rId44"/>
    <p:sldId id="421" r:id="rId45"/>
    <p:sldId id="422" r:id="rId46"/>
    <p:sldId id="423" r:id="rId47"/>
    <p:sldId id="424" r:id="rId48"/>
    <p:sldId id="425" r:id="rId49"/>
    <p:sldId id="426" r:id="rId50"/>
    <p:sldId id="427" r:id="rId51"/>
    <p:sldId id="428" r:id="rId52"/>
    <p:sldId id="429" r:id="rId53"/>
    <p:sldId id="430" r:id="rId54"/>
    <p:sldId id="431" r:id="rId55"/>
    <p:sldId id="432" r:id="rId56"/>
    <p:sldId id="433" r:id="rId57"/>
    <p:sldId id="434" r:id="rId58"/>
    <p:sldId id="413" r:id="rId59"/>
  </p:sldIdLst>
  <p:sldSz cx="16256000" cy="9144000"/>
  <p:notesSz cx="9144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2509" autoAdjust="0"/>
  </p:normalViewPr>
  <p:slideViewPr>
    <p:cSldViewPr>
      <p:cViewPr varScale="1">
        <p:scale>
          <a:sx n="68" d="100"/>
          <a:sy n="68" d="100"/>
        </p:scale>
        <p:origin x="365" y="38"/>
      </p:cViewPr>
      <p:guideLst>
        <p:guide orient="horz" pos="288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458788"/>
          </a:xfrm>
          <a:prstGeom prst="rect">
            <a:avLst/>
          </a:prstGeom>
        </p:spPr>
        <p:txBody>
          <a:bodyPr vert="horz" lIns="91440" tIns="45720" rIns="91440" bIns="45720" rtlCol="0"/>
          <a:lstStyle>
            <a:lvl1pPr algn="r">
              <a:defRPr sz="1200"/>
            </a:lvl1pPr>
          </a:lstStyle>
          <a:p>
            <a:fld id="{9D3FFB90-1646-4712-8C51-BC964654BBB4}" type="datetimeFigureOut">
              <a:rPr lang="en-US" smtClean="0"/>
              <a:t>8/15/2022</a:t>
            </a:fld>
            <a:endParaRPr lang="en-US"/>
          </a:p>
        </p:txBody>
      </p:sp>
      <p:sp>
        <p:nvSpPr>
          <p:cNvPr id="4" name="Slide Image Placeholder 3"/>
          <p:cNvSpPr>
            <a:spLocks noGrp="1" noRot="1" noChangeAspect="1"/>
          </p:cNvSpPr>
          <p:nvPr>
            <p:ph type="sldImg" idx="2"/>
          </p:nvPr>
        </p:nvSpPr>
        <p:spPr>
          <a:xfrm>
            <a:off x="1828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4400550"/>
            <a:ext cx="73152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39624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8685213"/>
            <a:ext cx="3962400" cy="458787"/>
          </a:xfrm>
          <a:prstGeom prst="rect">
            <a:avLst/>
          </a:prstGeom>
        </p:spPr>
        <p:txBody>
          <a:bodyPr vert="horz" lIns="91440" tIns="45720" rIns="91440" bIns="45720" rtlCol="0" anchor="b"/>
          <a:lstStyle>
            <a:lvl1pPr algn="r">
              <a:defRPr sz="1200"/>
            </a:lvl1pPr>
          </a:lstStyle>
          <a:p>
            <a:fld id="{701DFC89-8784-43BB-95A9-622AEC71234A}" type="slidenum">
              <a:rPr lang="en-US" smtClean="0"/>
              <a:t>‹#›</a:t>
            </a:fld>
            <a:endParaRPr lang="en-US"/>
          </a:p>
        </p:txBody>
      </p:sp>
    </p:spTree>
    <p:extLst>
      <p:ext uri="{BB962C8B-B14F-4D97-AF65-F5344CB8AC3E}">
        <p14:creationId xmlns:p14="http://schemas.microsoft.com/office/powerpoint/2010/main" val="4197191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1DFC89-8784-43BB-95A9-622AEC71234A}" type="slidenum">
              <a:rPr lang="en-US" smtClean="0"/>
              <a:t>5</a:t>
            </a:fld>
            <a:endParaRPr lang="en-US"/>
          </a:p>
        </p:txBody>
      </p:sp>
    </p:spTree>
    <p:extLst>
      <p:ext uri="{BB962C8B-B14F-4D97-AF65-F5344CB8AC3E}">
        <p14:creationId xmlns:p14="http://schemas.microsoft.com/office/powerpoint/2010/main" val="1547410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71AF8906-3FAB-81E2-1778-62A496F2660C}"/>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4FAB9FC2-718F-FFAB-953D-A660FF69DC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Figure 1.2 shows how sellers and buyers are connected by four flows. Sellers send goods and services and com- munications such as ads and direct mail to the market; in return they receive money and information such as cus- tomer attitudes and sales data. The inner loop shows an exchange of money for goods and services; the outer loop shows an exchange of information.</a:t>
            </a:r>
          </a:p>
        </p:txBody>
      </p:sp>
      <p:sp>
        <p:nvSpPr>
          <p:cNvPr id="66564" name="Slide Number Placeholder 3">
            <a:extLst>
              <a:ext uri="{FF2B5EF4-FFF2-40B4-BE49-F238E27FC236}">
                <a16:creationId xmlns:a16="http://schemas.microsoft.com/office/drawing/2014/main" id="{7AACB92E-94D2-C924-8316-06B3B08671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262A6D0-72D7-4D07-AB6E-95D7976C33D1}" type="slidenum">
              <a:rPr lang="en-US" altLang="en-US"/>
              <a:pPr/>
              <a:t>32</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A1CC12F0-9B29-56D0-0A79-9DC0AD56BDDD}"/>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id="{661D409A-6F00-71AE-8F97-FBB30F97BD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a:latin typeface="Arial" panose="020B0604020202020204" pitchFamily="34" charset="0"/>
              </a:rPr>
              <a:t>Consumer Markets </a:t>
            </a:r>
            <a:r>
              <a:rPr lang="en-US" altLang="en-US">
                <a:latin typeface="Arial" panose="020B0604020202020204" pitchFamily="34" charset="0"/>
              </a:rPr>
              <a:t>Companies selling mass consumer goods and services such as juices, cosmetics, athletic shoes, and air travel establish a strong brand image by developing a superior product or service, ensuring its availability, and backing it with engaging communications and reliable performance. </a:t>
            </a:r>
          </a:p>
          <a:p>
            <a:r>
              <a:rPr lang="en-US" altLang="en-US" b="1" i="1">
                <a:latin typeface="Arial" panose="020B0604020202020204" pitchFamily="34" charset="0"/>
              </a:rPr>
              <a:t>Business Markets </a:t>
            </a:r>
            <a:r>
              <a:rPr lang="en-US" altLang="en-US">
                <a:latin typeface="Arial" panose="020B0604020202020204" pitchFamily="34" charset="0"/>
              </a:rPr>
              <a:t>Companies selling business goods and services often face well-informed professional buyers skilled at evaluating competitive offerings. Advertising and Web sites can play a role, but the sales force, the price, and the seller’s reputation may play a greater one. </a:t>
            </a:r>
          </a:p>
          <a:p>
            <a:r>
              <a:rPr lang="en-US" altLang="en-US" b="1" i="1">
                <a:latin typeface="Arial" panose="020B0604020202020204" pitchFamily="34" charset="0"/>
              </a:rPr>
              <a:t>Global Markets </a:t>
            </a:r>
            <a:r>
              <a:rPr lang="en-US" altLang="en-US">
                <a:latin typeface="Arial" panose="020B0604020202020204" pitchFamily="34" charset="0"/>
              </a:rPr>
              <a:t>Companies in the global marketplace navigate cultural, language, legal, and political differences while deciding which countries to enter, how to enter each (as exporter, licenser, joint venture partner, contract manufacturer, or solo manufacturer), how to adapt product and service features to each country, how to set prices, and how to communicate in different cultures. </a:t>
            </a:r>
          </a:p>
          <a:p>
            <a:r>
              <a:rPr lang="en-US" altLang="en-US" b="1" i="1">
                <a:latin typeface="Arial" panose="020B0604020202020204" pitchFamily="34" charset="0"/>
              </a:rPr>
              <a:t>Nonprofit and Governmental Markets </a:t>
            </a:r>
            <a:r>
              <a:rPr lang="en-US" altLang="en-US">
                <a:latin typeface="Arial" panose="020B0604020202020204" pitchFamily="34" charset="0"/>
              </a:rPr>
              <a:t>Companies selling to nonprofit organizations with limited purchasing power such as churches, universities, charitable organizations, and government agencies need to price carefully. Much government purchasing requires bids; buyers often focus on practical solutions and favor the lowest bid, other things equal.</a:t>
            </a:r>
          </a:p>
        </p:txBody>
      </p:sp>
      <p:sp>
        <p:nvSpPr>
          <p:cNvPr id="67588" name="Slide Number Placeholder 3">
            <a:extLst>
              <a:ext uri="{FF2B5EF4-FFF2-40B4-BE49-F238E27FC236}">
                <a16:creationId xmlns:a16="http://schemas.microsoft.com/office/drawing/2014/main" id="{D167B166-F5A7-30DF-B538-5AE66C196F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A7D8FC2-E09C-4B6C-88B3-C012AFCB5D00}" type="slidenum">
              <a:rPr lang="en-US" altLang="en-US"/>
              <a:pPr/>
              <a:t>33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A9E47737-A8FF-7E7A-24F6-09DA7A068A15}"/>
              </a:ext>
            </a:extLst>
          </p:cNvPr>
          <p:cNvSpPr>
            <a:spLocks noGrp="1" noRot="1" noChangeAspect="1" noTextEdit="1"/>
          </p:cNvSpPr>
          <p:nvPr>
            <p:ph type="sldImg"/>
          </p:nvPr>
        </p:nvSpPr>
        <p:spPr>
          <a:ln/>
        </p:spPr>
      </p:sp>
      <p:sp>
        <p:nvSpPr>
          <p:cNvPr id="58371" name="Notes Placeholder 2">
            <a:extLst>
              <a:ext uri="{FF2B5EF4-FFF2-40B4-BE49-F238E27FC236}">
                <a16:creationId xmlns:a16="http://schemas.microsoft.com/office/drawing/2014/main" id="{65C31428-F277-D301-496C-F524DEF5E9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There is little margin for error in marketing. Just a short time ago, MySpace, Yahoo!, Blockbuster, and Barnes &amp; Noble were admired leaders in their industries. What a difference a few years can make! Each of these brands has been completely overtaken by an upstart challenger—Facebook, Google, Netflix, and Amazon—and they now struggle, sometimes unsuccessfully, for mere survival.</a:t>
            </a:r>
          </a:p>
        </p:txBody>
      </p:sp>
      <p:sp>
        <p:nvSpPr>
          <p:cNvPr id="58372" name="Slide Number Placeholder 3">
            <a:extLst>
              <a:ext uri="{FF2B5EF4-FFF2-40B4-BE49-F238E27FC236}">
                <a16:creationId xmlns:a16="http://schemas.microsoft.com/office/drawing/2014/main" id="{5EDBCAD7-B523-4ED7-6F8D-E62DF6A33C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BB315E2-C082-4C94-9280-3FE0A8B54139}" type="slidenum">
              <a:rPr lang="en-US" altLang="en-US"/>
              <a:pPr/>
              <a:t>23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225A8315-13AD-34E3-596C-6E9A160F0C91}"/>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4EC8F3A0-8290-E210-5809-5577C1102E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One of the shortest good definitions of marketing is “meeting needs profitably.”</a:t>
            </a:r>
          </a:p>
        </p:txBody>
      </p:sp>
      <p:sp>
        <p:nvSpPr>
          <p:cNvPr id="59396" name="Slide Number Placeholder 3">
            <a:extLst>
              <a:ext uri="{FF2B5EF4-FFF2-40B4-BE49-F238E27FC236}">
                <a16:creationId xmlns:a16="http://schemas.microsoft.com/office/drawing/2014/main" id="{A2700F8B-77E5-ECE2-BB59-E20CE1CA0B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2DCE10C-5C7A-41D4-896F-CA5E8D355C55}" type="slidenum">
              <a:rPr lang="en-US" altLang="en-US"/>
              <a:pPr/>
              <a:t>25</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83138A38-05E2-D0CE-4909-F82AD192DD4F}"/>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D6B577BE-E804-E947-2A72-88980C2F9C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Marketing management </a:t>
            </a:r>
            <a:r>
              <a:rPr lang="en-US" altLang="en-US">
                <a:latin typeface="Arial" panose="020B0604020202020204" pitchFamily="34" charset="0"/>
              </a:rPr>
              <a:t>takes place when at least one party to a potential exchange thinks about the means of achieving desired responses from other parties.</a:t>
            </a:r>
          </a:p>
        </p:txBody>
      </p:sp>
      <p:sp>
        <p:nvSpPr>
          <p:cNvPr id="60420" name="Slide Number Placeholder 3">
            <a:extLst>
              <a:ext uri="{FF2B5EF4-FFF2-40B4-BE49-F238E27FC236}">
                <a16:creationId xmlns:a16="http://schemas.microsoft.com/office/drawing/2014/main" id="{F1E43C6C-C28B-3C24-384C-2751DAB286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3A8D6E0-06CB-4703-B3AB-AAEB5F7B6264}" type="slidenum">
              <a:rPr lang="en-US" altLang="en-US"/>
              <a:pPr/>
              <a:t>26</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D1054ACA-B7D7-1D35-4172-457CD239F06E}"/>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7D64607A-10D4-26B4-6119-A576E61A87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Marketers market 10 main types of entities: goods, services, events, experiences, persons, places, properties, organizations, information, and ideas.</a:t>
            </a:r>
          </a:p>
        </p:txBody>
      </p:sp>
      <p:sp>
        <p:nvSpPr>
          <p:cNvPr id="61444" name="Slide Number Placeholder 3">
            <a:extLst>
              <a:ext uri="{FF2B5EF4-FFF2-40B4-BE49-F238E27FC236}">
                <a16:creationId xmlns:a16="http://schemas.microsoft.com/office/drawing/2014/main" id="{927F7657-1212-9021-7C52-E4E707D05D4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67A4EB4-7A09-4410-92B2-2E641D712C4B}" type="slidenum">
              <a:rPr lang="en-US" altLang="en-US"/>
              <a:pPr/>
              <a:t>27</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A0CB6455-16F9-F94C-D16F-90351E8DE2E2}"/>
              </a:ext>
            </a:extLst>
          </p:cNvPr>
          <p:cNvSpPr>
            <a:spLocks noGrp="1" noRot="1" noChangeAspect="1" noTextEdit="1"/>
          </p:cNvSpPr>
          <p:nvPr>
            <p:ph type="sldImg"/>
          </p:nvPr>
        </p:nvSpPr>
        <p:spPr>
          <a:ln/>
        </p:spPr>
      </p:sp>
      <p:sp>
        <p:nvSpPr>
          <p:cNvPr id="62467" name="Notes Placeholder 2">
            <a:extLst>
              <a:ext uri="{FF2B5EF4-FFF2-40B4-BE49-F238E27FC236}">
                <a16:creationId xmlns:a16="http://schemas.microsoft.com/office/drawing/2014/main" id="{088636FA-2A50-0DC1-E475-94537939A9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Marketers market 10 main types of entities: goods, services, events, experiences, persons, places, properties, orga- nizations, information, and ideas.</a:t>
            </a:r>
          </a:p>
        </p:txBody>
      </p:sp>
      <p:sp>
        <p:nvSpPr>
          <p:cNvPr id="62468" name="Slide Number Placeholder 3">
            <a:extLst>
              <a:ext uri="{FF2B5EF4-FFF2-40B4-BE49-F238E27FC236}">
                <a16:creationId xmlns:a16="http://schemas.microsoft.com/office/drawing/2014/main" id="{8ACCE3CD-D561-883C-5B01-65D0E72DD6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BB97499-6355-4262-A81B-FDBB8F7451EF}" type="slidenum">
              <a:rPr lang="en-US" altLang="en-US"/>
              <a:pPr/>
              <a:t>28</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199A799D-F1E4-8DE9-1E89-C070C1A5168B}"/>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3F8877B5-C901-CEF7-C3A3-C18AF2713B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If two parties are seeking to sell something to each other, we call them both marketers.</a:t>
            </a:r>
          </a:p>
        </p:txBody>
      </p:sp>
      <p:sp>
        <p:nvSpPr>
          <p:cNvPr id="63492" name="Slide Number Placeholder 3">
            <a:extLst>
              <a:ext uri="{FF2B5EF4-FFF2-40B4-BE49-F238E27FC236}">
                <a16:creationId xmlns:a16="http://schemas.microsoft.com/office/drawing/2014/main" id="{87A70774-E381-28F0-CAD0-54FE58A7AB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5C8B6D3-C135-473F-A8CE-D68609FCC007}" type="slidenum">
              <a:rPr lang="en-US" altLang="en-US"/>
              <a:pPr/>
              <a:t>29</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CAB32390-6DF3-2019-67DD-7CFDE0BECFB7}"/>
              </a:ext>
            </a:extLst>
          </p:cNvPr>
          <p:cNvSpPr>
            <a:spLocks noGrp="1" noRot="1" noChangeAspect="1" noTextEdit="1"/>
          </p:cNvSpPr>
          <p:nvPr>
            <p:ph type="sldImg"/>
          </p:nvPr>
        </p:nvSpPr>
        <p:spPr>
          <a:ln/>
        </p:spPr>
      </p:sp>
      <p:sp>
        <p:nvSpPr>
          <p:cNvPr id="64515" name="Notes Placeholder 2">
            <a:extLst>
              <a:ext uri="{FF2B5EF4-FFF2-40B4-BE49-F238E27FC236}">
                <a16:creationId xmlns:a16="http://schemas.microsoft.com/office/drawing/2014/main" id="{77FDA2DF-08F8-48FB-A96D-85491C711F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rPr>
              <a:t>Negative demand</a:t>
            </a:r>
            <a:r>
              <a:rPr lang="en-US" altLang="en-US">
                <a:latin typeface="Arial" panose="020B0604020202020204" pitchFamily="34" charset="0"/>
              </a:rPr>
              <a:t>—Consumers dislike the product and may even pay to avoid it. </a:t>
            </a:r>
          </a:p>
          <a:p>
            <a:r>
              <a:rPr lang="en-US" altLang="en-US" i="1">
                <a:latin typeface="Arial" panose="020B0604020202020204" pitchFamily="34" charset="0"/>
              </a:rPr>
              <a:t>Nonexistent demand</a:t>
            </a:r>
            <a:r>
              <a:rPr lang="en-US" altLang="en-US">
                <a:latin typeface="Arial" panose="020B0604020202020204" pitchFamily="34" charset="0"/>
              </a:rPr>
              <a:t>—Consumers may be unaware of or uninterested in the product. </a:t>
            </a:r>
          </a:p>
          <a:p>
            <a:r>
              <a:rPr lang="en-US" altLang="en-US" i="1">
                <a:latin typeface="Arial" panose="020B0604020202020204" pitchFamily="34" charset="0"/>
              </a:rPr>
              <a:t>Latent demand</a:t>
            </a:r>
            <a:r>
              <a:rPr lang="en-US" altLang="en-US">
                <a:latin typeface="Arial" panose="020B0604020202020204" pitchFamily="34" charset="0"/>
              </a:rPr>
              <a:t>—Consumers may share a strong need that cannot be satisfied by an existing product. </a:t>
            </a:r>
          </a:p>
          <a:p>
            <a:r>
              <a:rPr lang="en-US" altLang="en-US" i="1">
                <a:latin typeface="Arial" panose="020B0604020202020204" pitchFamily="34" charset="0"/>
              </a:rPr>
              <a:t>Declining demand</a:t>
            </a:r>
            <a:r>
              <a:rPr lang="en-US" altLang="en-US">
                <a:latin typeface="Arial" panose="020B0604020202020204" pitchFamily="34" charset="0"/>
              </a:rPr>
              <a:t>—Consumers begin to buy the product less frequently or not at all. </a:t>
            </a:r>
          </a:p>
          <a:p>
            <a:r>
              <a:rPr lang="en-US" altLang="en-US" i="1">
                <a:latin typeface="Arial" panose="020B0604020202020204" pitchFamily="34" charset="0"/>
              </a:rPr>
              <a:t>Irregular demand</a:t>
            </a:r>
            <a:r>
              <a:rPr lang="en-US" altLang="en-US">
                <a:latin typeface="Arial" panose="020B0604020202020204" pitchFamily="34" charset="0"/>
              </a:rPr>
              <a:t>—Consumer purchases vary on a seasonal, monthly, weekly, daily, or even hourly basis. </a:t>
            </a:r>
          </a:p>
          <a:p>
            <a:r>
              <a:rPr lang="en-US" altLang="en-US" i="1">
                <a:latin typeface="Arial" panose="020B0604020202020204" pitchFamily="34" charset="0"/>
              </a:rPr>
              <a:t>Full demand</a:t>
            </a:r>
            <a:r>
              <a:rPr lang="en-US" altLang="en-US">
                <a:latin typeface="Arial" panose="020B0604020202020204" pitchFamily="34" charset="0"/>
              </a:rPr>
              <a:t>—Consumers are adequately buying all products put into the marketplace. </a:t>
            </a:r>
          </a:p>
          <a:p>
            <a:r>
              <a:rPr lang="en-US" altLang="en-US" i="1">
                <a:latin typeface="Arial" panose="020B0604020202020204" pitchFamily="34" charset="0"/>
              </a:rPr>
              <a:t>Overfull demand</a:t>
            </a:r>
            <a:r>
              <a:rPr lang="en-US" altLang="en-US">
                <a:latin typeface="Arial" panose="020B0604020202020204" pitchFamily="34" charset="0"/>
              </a:rPr>
              <a:t>—More consumers would like to buy the product than can be satisfied. </a:t>
            </a:r>
          </a:p>
          <a:p>
            <a:r>
              <a:rPr lang="en-US" altLang="en-US" i="1">
                <a:latin typeface="Arial" panose="020B0604020202020204" pitchFamily="34" charset="0"/>
              </a:rPr>
              <a:t>Unwholesome demand</a:t>
            </a:r>
            <a:r>
              <a:rPr lang="en-US" altLang="en-US">
                <a:latin typeface="Arial" panose="020B0604020202020204" pitchFamily="34" charset="0"/>
              </a:rPr>
              <a:t>—Consumers may be attracted to products that have undesirable social consequences.</a:t>
            </a:r>
          </a:p>
        </p:txBody>
      </p:sp>
      <p:sp>
        <p:nvSpPr>
          <p:cNvPr id="64516" name="Slide Number Placeholder 3">
            <a:extLst>
              <a:ext uri="{FF2B5EF4-FFF2-40B4-BE49-F238E27FC236}">
                <a16:creationId xmlns:a16="http://schemas.microsoft.com/office/drawing/2014/main" id="{D7418892-B9AA-2569-0383-3973A099236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99450F1-B9D0-460C-B972-512E5623B682}" type="slidenum">
              <a:rPr lang="en-US" altLang="en-US"/>
              <a:pPr/>
              <a:t>30</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F48AECFE-0FA7-50FB-BAC3-1DE246AF2F9D}"/>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A1887D3B-20B5-96C7-EE64-B14BE3612F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Five basic markets and their connecting flows are shown in Figure 1.1. Manufacturers go to resource markets (raw material markets, labor markets, money markets), buy resources and turn them into goods and services, and sell finished products to intermediaries, who sell them to consumers. Consumers sell their labor and receive money with which they pay for goods and services. The government collects tax revenues to buy goods from resource, manufacturer, and intermediary markets and uses these goods and services to provide public services. Each nation’s economy, and the global economy, consists of interacting sets of markets linked through exchange processes.</a:t>
            </a:r>
          </a:p>
          <a:p>
            <a:endParaRPr lang="en-US" altLang="en-US">
              <a:latin typeface="Arial" panose="020B0604020202020204" pitchFamily="34" charset="0"/>
            </a:endParaRPr>
          </a:p>
        </p:txBody>
      </p:sp>
      <p:sp>
        <p:nvSpPr>
          <p:cNvPr id="65540" name="Slide Number Placeholder 3">
            <a:extLst>
              <a:ext uri="{FF2B5EF4-FFF2-40B4-BE49-F238E27FC236}">
                <a16:creationId xmlns:a16="http://schemas.microsoft.com/office/drawing/2014/main" id="{C6ABDC27-9993-BBDB-597A-FD1AC36557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14E2908-0529-4EA8-8905-E9ECD1E4AD1D}" type="slidenum">
              <a:rPr lang="en-US" altLang="en-US"/>
              <a:pPr/>
              <a:t>31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620316" y="420613"/>
            <a:ext cx="3272900" cy="1155215"/>
          </a:xfrm>
          <a:prstGeom prst="rect">
            <a:avLst/>
          </a:prstGeom>
          <a:blipFill>
            <a:blip r:embed="rId2" cstate="print"/>
            <a:stretch>
              <a:fillRect/>
            </a:stretch>
          </a:blipFill>
        </p:spPr>
        <p:txBody>
          <a:bodyPr wrap="square" lIns="0" tIns="0" rIns="0" bIns="0" rtlCol="0"/>
          <a:lstStyle/>
          <a:p>
            <a:endParaRPr sz="1800"/>
          </a:p>
        </p:txBody>
      </p:sp>
      <p:sp>
        <p:nvSpPr>
          <p:cNvPr id="17" name="bg object 17"/>
          <p:cNvSpPr/>
          <p:nvPr/>
        </p:nvSpPr>
        <p:spPr>
          <a:xfrm>
            <a:off x="11777471" y="463296"/>
            <a:ext cx="3039870" cy="999743"/>
          </a:xfrm>
          <a:prstGeom prst="rect">
            <a:avLst/>
          </a:prstGeom>
          <a:blipFill>
            <a:blip r:embed="rId3" cstate="print"/>
            <a:stretch>
              <a:fillRect/>
            </a:stretch>
          </a:blipFill>
        </p:spPr>
        <p:txBody>
          <a:bodyPr wrap="square" lIns="0" tIns="0" rIns="0" bIns="0" rtlCol="0"/>
          <a:lstStyle/>
          <a:p>
            <a:endParaRPr sz="1800"/>
          </a:p>
        </p:txBody>
      </p:sp>
      <p:sp>
        <p:nvSpPr>
          <p:cNvPr id="2" name="Holder 2"/>
          <p:cNvSpPr>
            <a:spLocks noGrp="1"/>
          </p:cNvSpPr>
          <p:nvPr>
            <p:ph type="ctrTitle"/>
          </p:nvPr>
        </p:nvSpPr>
        <p:spPr>
          <a:xfrm>
            <a:off x="1490134" y="438150"/>
            <a:ext cx="13275733" cy="30777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438400" y="2880361"/>
            <a:ext cx="113792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9" name="Picture 8">
            <a:extLst>
              <a:ext uri="{FF2B5EF4-FFF2-40B4-BE49-F238E27FC236}">
                <a16:creationId xmlns:a16="http://schemas.microsoft.com/office/drawing/2014/main" id="{A3389931-A9B7-E83E-7465-F010A510D5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405946" y="98809"/>
            <a:ext cx="3848100" cy="11906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E36C0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E36C09"/>
                </a:solidFill>
                <a:latin typeface="Arial"/>
                <a:cs typeface="Arial"/>
              </a:defRPr>
            </a:lvl1pPr>
          </a:lstStyle>
          <a:p>
            <a:endParaRPr/>
          </a:p>
        </p:txBody>
      </p:sp>
      <p:sp>
        <p:nvSpPr>
          <p:cNvPr id="3" name="Holder 3"/>
          <p:cNvSpPr>
            <a:spLocks noGrp="1"/>
          </p:cNvSpPr>
          <p:nvPr>
            <p:ph sz="half" idx="2"/>
          </p:nvPr>
        </p:nvSpPr>
        <p:spPr>
          <a:xfrm>
            <a:off x="812800" y="1183005"/>
            <a:ext cx="7071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371840" y="1183005"/>
            <a:ext cx="707136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E36C0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568"/>
            <a:ext cx="13817600" cy="307777"/>
          </a:xfrm>
        </p:spPr>
        <p:txBody>
          <a:bodyPr/>
          <a:lstStyle/>
          <a:p>
            <a:r>
              <a:rPr lang="en-US"/>
              <a:t>Click to edit Master title style</a:t>
            </a:r>
          </a:p>
        </p:txBody>
      </p:sp>
      <p:sp>
        <p:nvSpPr>
          <p:cNvPr id="3" name="Subtitle 2"/>
          <p:cNvSpPr>
            <a:spLocks noGrp="1"/>
          </p:cNvSpPr>
          <p:nvPr>
            <p:ph type="subTitle" idx="1"/>
          </p:nvPr>
        </p:nvSpPr>
        <p:spPr>
          <a:xfrm>
            <a:off x="2438400" y="5181600"/>
            <a:ext cx="11379200" cy="276999"/>
          </a:xfrm>
        </p:spPr>
        <p:txBody>
          <a:bodyPr/>
          <a:lstStyle>
            <a:lvl1pPr marL="0" indent="0" algn="ctr">
              <a:buNone/>
              <a:defRPr/>
            </a:lvl1pPr>
            <a:lvl2pPr marL="609585" indent="0" algn="ctr">
              <a:buNone/>
              <a:defRPr/>
            </a:lvl2pPr>
            <a:lvl3pPr marL="1219170" indent="0" algn="ctr">
              <a:buNone/>
              <a:defRPr/>
            </a:lvl3pPr>
            <a:lvl4pPr marL="1828754" indent="0" algn="ctr">
              <a:buNone/>
              <a:defRPr/>
            </a:lvl4pPr>
            <a:lvl5pPr marL="2438339" indent="0" algn="ctr">
              <a:buNone/>
              <a:defRPr/>
            </a:lvl5pPr>
            <a:lvl6pPr marL="3047924" indent="0" algn="ctr">
              <a:buNone/>
              <a:defRPr/>
            </a:lvl6pPr>
            <a:lvl7pPr marL="3657509" indent="0" algn="ctr">
              <a:buNone/>
              <a:defRPr/>
            </a:lvl7pPr>
            <a:lvl8pPr marL="4267093" indent="0" algn="ctr">
              <a:buNone/>
              <a:defRPr/>
            </a:lvl8pPr>
            <a:lvl9pPr marL="4876678"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A382CE16-CE38-C94F-1C15-DB42A4293C7A}"/>
              </a:ext>
            </a:extLst>
          </p:cNvPr>
          <p:cNvSpPr>
            <a:spLocks noGrp="1" noChangeArrowheads="1"/>
          </p:cNvSpPr>
          <p:nvPr>
            <p:ph type="ftr" sz="quarter" idx="10"/>
          </p:nvPr>
        </p:nvSpPr>
        <p:spPr>
          <a:xfrm>
            <a:off x="5527040" y="4783456"/>
            <a:ext cx="5201920" cy="553998"/>
          </a:xfrm>
        </p:spPr>
        <p:txBody>
          <a:bodyPr/>
          <a:lstStyle>
            <a:lvl1pPr>
              <a:defRPr/>
            </a:lvl1pPr>
          </a:lstStyle>
          <a:p>
            <a:r>
              <a:rPr lang="en-US" altLang="en-US"/>
              <a:t>COPYRIGHT © 2016 PEARSON EDUCATION LTD. </a:t>
            </a:r>
            <a:r>
              <a:rPr lang="en-US" altLang="en-US">
                <a:latin typeface="Arial" panose="020B0604020202020204" pitchFamily="34" charset="0"/>
              </a:rPr>
              <a:t>			</a:t>
            </a:r>
            <a:r>
              <a:rPr lang="en-US" altLang="en-US"/>
              <a:t>1-</a:t>
            </a:r>
            <a:fld id="{CE57A7B5-D446-4DAF-9B84-B9C7ABB2074F}" type="slidenum">
              <a:rPr lang="en-US" altLang="en-US"/>
              <a:pPr/>
              <a:t>‹#›</a:t>
            </a:fld>
            <a:endParaRPr lang="en-US" altLang="en-US"/>
          </a:p>
        </p:txBody>
      </p:sp>
    </p:spTree>
    <p:extLst>
      <p:ext uri="{BB962C8B-B14F-4D97-AF65-F5344CB8AC3E}">
        <p14:creationId xmlns:p14="http://schemas.microsoft.com/office/powerpoint/2010/main" val="167293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71217" y="997458"/>
            <a:ext cx="10513566" cy="307777"/>
          </a:xfrm>
          <a:prstGeom prst="rect">
            <a:avLst/>
          </a:prstGeom>
        </p:spPr>
        <p:txBody>
          <a:bodyPr wrap="square" lIns="0" tIns="0" rIns="0" bIns="0">
            <a:spAutoFit/>
          </a:bodyPr>
          <a:lstStyle>
            <a:lvl1pPr>
              <a:defRPr sz="2000" b="1" i="0">
                <a:solidFill>
                  <a:srgbClr val="E36C09"/>
                </a:solidFill>
                <a:latin typeface="Arial"/>
                <a:cs typeface="Arial"/>
              </a:defRPr>
            </a:lvl1pPr>
          </a:lstStyle>
          <a:p>
            <a:endParaRPr/>
          </a:p>
        </p:txBody>
      </p:sp>
      <p:sp>
        <p:nvSpPr>
          <p:cNvPr id="3" name="Holder 3"/>
          <p:cNvSpPr>
            <a:spLocks noGrp="1"/>
          </p:cNvSpPr>
          <p:nvPr>
            <p:ph type="body" idx="1"/>
          </p:nvPr>
        </p:nvSpPr>
        <p:spPr>
          <a:xfrm>
            <a:off x="1924982" y="920952"/>
            <a:ext cx="12406036"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5527040" y="4783456"/>
            <a:ext cx="520192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12800" y="4783456"/>
            <a:ext cx="373888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6" name="Holder 6"/>
          <p:cNvSpPr>
            <a:spLocks noGrp="1"/>
          </p:cNvSpPr>
          <p:nvPr>
            <p:ph type="sldNum" sz="quarter" idx="7"/>
          </p:nvPr>
        </p:nvSpPr>
        <p:spPr>
          <a:xfrm>
            <a:off x="11704320" y="4783456"/>
            <a:ext cx="373888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pic>
        <p:nvPicPr>
          <p:cNvPr id="9" name="Picture 8">
            <a:extLst>
              <a:ext uri="{FF2B5EF4-FFF2-40B4-BE49-F238E27FC236}">
                <a16:creationId xmlns:a16="http://schemas.microsoft.com/office/drawing/2014/main" id="{3A5A7ECC-B0A2-EF13-6F57-FD5A33417A1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2406968" y="7326"/>
            <a:ext cx="3848100" cy="11906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000" y="4876800"/>
            <a:ext cx="4876799" cy="3061693"/>
          </a:xfrm>
          <a:prstGeom prst="rect">
            <a:avLst/>
          </a:prstGeom>
          <a:solidFill>
            <a:srgbClr val="E36C09"/>
          </a:solidFill>
        </p:spPr>
        <p:txBody>
          <a:bodyPr vert="horz" wrap="square" lIns="0" tIns="216747" rIns="0" bIns="0" rtlCol="0">
            <a:spAutoFit/>
          </a:bodyPr>
          <a:lstStyle/>
          <a:p>
            <a:pPr marL="550905">
              <a:spcBef>
                <a:spcPts val="1707"/>
              </a:spcBef>
            </a:pPr>
            <a:r>
              <a:rPr lang="en-US" sz="3556" b="1" spc="-9" dirty="0">
                <a:solidFill>
                  <a:srgbClr val="FFFFFF"/>
                </a:solidFill>
                <a:latin typeface="Calibri"/>
                <a:cs typeface="Calibri"/>
              </a:rPr>
              <a:t>Dr.S.Arunkumar </a:t>
            </a:r>
          </a:p>
          <a:p>
            <a:pPr marL="550905">
              <a:spcBef>
                <a:spcPts val="1707"/>
              </a:spcBef>
            </a:pPr>
            <a:r>
              <a:rPr lang="en-US" sz="3556" b="1" spc="-9" dirty="0">
                <a:solidFill>
                  <a:srgbClr val="FFFFFF"/>
                </a:solidFill>
                <a:latin typeface="Calibri"/>
                <a:cs typeface="Calibri"/>
              </a:rPr>
              <a:t>Associate Professor</a:t>
            </a:r>
          </a:p>
          <a:p>
            <a:pPr marL="550905">
              <a:spcBef>
                <a:spcPts val="1707"/>
              </a:spcBef>
            </a:pPr>
            <a:r>
              <a:rPr lang="en-US" sz="3556" b="1" spc="-9" dirty="0">
                <a:solidFill>
                  <a:srgbClr val="FFFFFF"/>
                </a:solidFill>
                <a:latin typeface="Calibri"/>
                <a:cs typeface="Calibri"/>
              </a:rPr>
              <a:t>VSB</a:t>
            </a:r>
          </a:p>
          <a:p>
            <a:pPr marL="550905">
              <a:spcBef>
                <a:spcPts val="1707"/>
              </a:spcBef>
            </a:pPr>
            <a:endParaRPr lang="en-US" sz="3556" b="1" spc="-9" dirty="0">
              <a:solidFill>
                <a:srgbClr val="FFFFFF"/>
              </a:solidFill>
              <a:latin typeface="Calibri"/>
              <a:cs typeface="Calibri"/>
            </a:endParaRPr>
          </a:p>
        </p:txBody>
      </p:sp>
      <p:sp>
        <p:nvSpPr>
          <p:cNvPr id="3" name="object 3"/>
          <p:cNvSpPr txBox="1"/>
          <p:nvPr/>
        </p:nvSpPr>
        <p:spPr>
          <a:xfrm>
            <a:off x="736600" y="228600"/>
            <a:ext cx="11430000" cy="616707"/>
          </a:xfrm>
          <a:prstGeom prst="rect">
            <a:avLst/>
          </a:prstGeom>
          <a:solidFill>
            <a:srgbClr val="7E7E7E"/>
          </a:solidFill>
        </p:spPr>
        <p:txBody>
          <a:bodyPr vert="horz" wrap="square" lIns="0" tIns="0" rIns="0" bIns="0" rtlCol="0">
            <a:spAutoFit/>
          </a:bodyPr>
          <a:lstStyle/>
          <a:p>
            <a:pPr algn="ctr">
              <a:lnSpc>
                <a:spcPts val="4329"/>
              </a:lnSpc>
            </a:pPr>
            <a:r>
              <a:rPr lang="en-US" sz="6000" b="1" spc="-9" dirty="0">
                <a:solidFill>
                  <a:srgbClr val="FFFFFF"/>
                </a:solidFill>
                <a:latin typeface="Calibri"/>
                <a:cs typeface="Calibri"/>
              </a:rPr>
              <a:t> Marketing </a:t>
            </a:r>
            <a:endParaRPr sz="6000" dirty="0">
              <a:latin typeface="Calibri"/>
              <a:cs typeface="Calibri"/>
            </a:endParaRPr>
          </a:p>
        </p:txBody>
      </p:sp>
      <p:sp>
        <p:nvSpPr>
          <p:cNvPr id="6" name="TextBox 5">
            <a:extLst>
              <a:ext uri="{FF2B5EF4-FFF2-40B4-BE49-F238E27FC236}">
                <a16:creationId xmlns:a16="http://schemas.microsoft.com/office/drawing/2014/main" id="{FDE9152F-4E3D-4D43-BB4B-1BBA159BD756}"/>
              </a:ext>
            </a:extLst>
          </p:cNvPr>
          <p:cNvSpPr txBox="1"/>
          <p:nvPr/>
        </p:nvSpPr>
        <p:spPr>
          <a:xfrm>
            <a:off x="215900" y="1341200"/>
            <a:ext cx="15608300" cy="646331"/>
          </a:xfrm>
          <a:prstGeom prst="rect">
            <a:avLst/>
          </a:prstGeom>
          <a:noFill/>
        </p:spPr>
        <p:txBody>
          <a:bodyPr wrap="square">
            <a:spAutoFit/>
          </a:bodyPr>
          <a:lstStyle/>
          <a:p>
            <a:endParaRPr lang="en-IN" sz="3600" dirty="0">
              <a:solidFill>
                <a:srgbClr val="002060"/>
              </a:solidFill>
            </a:endParaRPr>
          </a:p>
        </p:txBody>
      </p:sp>
      <p:sp>
        <p:nvSpPr>
          <p:cNvPr id="11" name="TextBox 10">
            <a:extLst>
              <a:ext uri="{FF2B5EF4-FFF2-40B4-BE49-F238E27FC236}">
                <a16:creationId xmlns:a16="http://schemas.microsoft.com/office/drawing/2014/main" id="{C1DBBAE5-F6B4-4F45-92E0-E2C7A9E2F72E}"/>
              </a:ext>
            </a:extLst>
          </p:cNvPr>
          <p:cNvSpPr txBox="1"/>
          <p:nvPr/>
        </p:nvSpPr>
        <p:spPr>
          <a:xfrm>
            <a:off x="1198454" y="1956152"/>
            <a:ext cx="13983819" cy="584775"/>
          </a:xfrm>
          <a:prstGeom prst="rect">
            <a:avLst/>
          </a:prstGeom>
          <a:noFill/>
        </p:spPr>
        <p:txBody>
          <a:bodyPr wrap="square">
            <a:spAutoFit/>
          </a:bodyPr>
          <a:lstStyle/>
          <a:p>
            <a:r>
              <a:rPr lang="en-US" sz="3200" b="1" dirty="0">
                <a:solidFill>
                  <a:srgbClr val="C00000"/>
                </a:solidFill>
                <a:latin typeface="Arial" panose="020B0604020202020204" pitchFamily="34" charset="0"/>
              </a:rPr>
              <a:t>MGT2016-Essentials of Marketing Management    T P C   4 0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192000" cy="826508"/>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Course Outcome</a:t>
            </a:r>
            <a:endParaRPr sz="4000" dirty="0">
              <a:solidFill>
                <a:schemeClr val="bg1"/>
              </a:solidFill>
              <a:latin typeface="Arial Black"/>
              <a:cs typeface="Arial Black"/>
            </a:endParaRPr>
          </a:p>
        </p:txBody>
      </p:sp>
      <p:pic>
        <p:nvPicPr>
          <p:cNvPr id="12" name="Picture 11">
            <a:extLst>
              <a:ext uri="{FF2B5EF4-FFF2-40B4-BE49-F238E27FC236}">
                <a16:creationId xmlns:a16="http://schemas.microsoft.com/office/drawing/2014/main" id="{8CA0F20A-7BC0-0547-4356-92547AAE4F72}"/>
              </a:ext>
            </a:extLst>
          </p:cNvPr>
          <p:cNvPicPr>
            <a:picLocks noChangeAspect="1"/>
          </p:cNvPicPr>
          <p:nvPr/>
        </p:nvPicPr>
        <p:blipFill>
          <a:blip r:embed="rId2"/>
          <a:stretch>
            <a:fillRect/>
          </a:stretch>
        </p:blipFill>
        <p:spPr>
          <a:xfrm>
            <a:off x="2260600" y="2514600"/>
            <a:ext cx="12192000" cy="6519146"/>
          </a:xfrm>
          <a:prstGeom prst="rect">
            <a:avLst/>
          </a:prstGeom>
        </p:spPr>
      </p:pic>
    </p:spTree>
    <p:extLst>
      <p:ext uri="{BB962C8B-B14F-4D97-AF65-F5344CB8AC3E}">
        <p14:creationId xmlns:p14="http://schemas.microsoft.com/office/powerpoint/2010/main" val="3597865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801600" cy="826508"/>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Module 1 Introduction to Marketing -5 Hours</a:t>
            </a:r>
            <a:endParaRPr sz="400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31AFB83A-0996-4A6B-BF77-63CDBEFBCDD3}"/>
              </a:ext>
            </a:extLst>
          </p:cNvPr>
          <p:cNvSpPr txBox="1"/>
          <p:nvPr/>
        </p:nvSpPr>
        <p:spPr>
          <a:xfrm>
            <a:off x="1880326" y="2049531"/>
            <a:ext cx="12496800" cy="3477875"/>
          </a:xfrm>
          <a:prstGeom prst="rect">
            <a:avLst/>
          </a:prstGeom>
          <a:noFill/>
        </p:spPr>
        <p:txBody>
          <a:bodyPr wrap="square">
            <a:spAutoFit/>
          </a:bodyPr>
          <a:lstStyle/>
          <a:p>
            <a:r>
              <a:rPr lang="en-IN" sz="4400" dirty="0">
                <a:solidFill>
                  <a:srgbClr val="C00000"/>
                </a:solidFill>
                <a:effectLst/>
                <a:latin typeface="Times New Roman" panose="02020603050405020304" pitchFamily="18" charset="0"/>
                <a:ea typeface="Calibri" panose="020F0502020204030204" pitchFamily="34" charset="0"/>
              </a:rPr>
              <a:t>Introduction to marketing and marketing process. Importance and scope of marketing. </a:t>
            </a:r>
          </a:p>
          <a:p>
            <a:r>
              <a:rPr lang="en-IN" sz="4400" dirty="0">
                <a:solidFill>
                  <a:srgbClr val="C00000"/>
                </a:solidFill>
                <a:effectLst/>
                <a:latin typeface="Times New Roman" panose="02020603050405020304" pitchFamily="18" charset="0"/>
                <a:ea typeface="Calibri" panose="020F0502020204030204" pitchFamily="34" charset="0"/>
              </a:rPr>
              <a:t>Core concepts of marketing.</a:t>
            </a:r>
          </a:p>
          <a:p>
            <a:r>
              <a:rPr lang="en-IN" sz="4400" dirty="0">
                <a:solidFill>
                  <a:srgbClr val="C00000"/>
                </a:solidFill>
                <a:effectLst/>
                <a:latin typeface="Times New Roman" panose="02020603050405020304" pitchFamily="18" charset="0"/>
                <a:ea typeface="Calibri" panose="020F0502020204030204" pitchFamily="34" charset="0"/>
              </a:rPr>
              <a:t>Company orientation towards market place.</a:t>
            </a:r>
          </a:p>
          <a:p>
            <a:r>
              <a:rPr lang="en-IN" sz="4400" dirty="0">
                <a:solidFill>
                  <a:srgbClr val="C00000"/>
                </a:solidFill>
                <a:effectLst/>
                <a:latin typeface="Times New Roman" panose="02020603050405020304" pitchFamily="18" charset="0"/>
                <a:ea typeface="Calibri" panose="020F0502020204030204" pitchFamily="34" charset="0"/>
              </a:rPr>
              <a:t>Elements of the Marketing mix</a:t>
            </a:r>
            <a:r>
              <a:rPr lang="en-IN" dirty="0">
                <a:solidFill>
                  <a:srgbClr val="C00000"/>
                </a:solidFill>
                <a:latin typeface="Times New Roman" panose="02020603050405020304" pitchFamily="18" charset="0"/>
                <a:ea typeface="Calibri" panose="020F0502020204030204" pitchFamily="34" charset="0"/>
              </a:rPr>
              <a:t>.</a:t>
            </a:r>
            <a:endParaRPr lang="en-US" sz="4000" b="0" i="0" dirty="0">
              <a:solidFill>
                <a:srgbClr val="C00000"/>
              </a:solidFill>
              <a:effectLst/>
              <a:latin typeface="inherit"/>
            </a:endParaRPr>
          </a:p>
        </p:txBody>
      </p:sp>
      <p:pic>
        <p:nvPicPr>
          <p:cNvPr id="4" name="Picture 3">
            <a:extLst>
              <a:ext uri="{FF2B5EF4-FFF2-40B4-BE49-F238E27FC236}">
                <a16:creationId xmlns:a16="http://schemas.microsoft.com/office/drawing/2014/main" id="{2C213619-B156-92D8-BB66-5723A10056CE}"/>
              </a:ext>
            </a:extLst>
          </p:cNvPr>
          <p:cNvPicPr>
            <a:picLocks noChangeAspect="1"/>
          </p:cNvPicPr>
          <p:nvPr/>
        </p:nvPicPr>
        <p:blipFill>
          <a:blip r:embed="rId2"/>
          <a:stretch>
            <a:fillRect/>
          </a:stretch>
        </p:blipFill>
        <p:spPr>
          <a:xfrm>
            <a:off x="5689600" y="5410200"/>
            <a:ext cx="9753600" cy="3638550"/>
          </a:xfrm>
          <a:prstGeom prst="rect">
            <a:avLst/>
          </a:prstGeom>
        </p:spPr>
      </p:pic>
    </p:spTree>
    <p:extLst>
      <p:ext uri="{BB962C8B-B14F-4D97-AF65-F5344CB8AC3E}">
        <p14:creationId xmlns:p14="http://schemas.microsoft.com/office/powerpoint/2010/main" val="407631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801600" cy="826508"/>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Module 2  Marketing Research -6 Hours</a:t>
            </a:r>
            <a:endParaRPr sz="400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31AFB83A-0996-4A6B-BF77-63CDBEFBCDD3}"/>
              </a:ext>
            </a:extLst>
          </p:cNvPr>
          <p:cNvSpPr txBox="1"/>
          <p:nvPr/>
        </p:nvSpPr>
        <p:spPr>
          <a:xfrm>
            <a:off x="2013131" y="2209800"/>
            <a:ext cx="9753600" cy="5909310"/>
          </a:xfrm>
          <a:prstGeom prst="rect">
            <a:avLst/>
          </a:prstGeom>
          <a:noFill/>
        </p:spPr>
        <p:txBody>
          <a:bodyPr wrap="square">
            <a:spAutoFit/>
          </a:bodyPr>
          <a:lstStyle/>
          <a:p>
            <a:r>
              <a:rPr lang="en-IN" sz="5400" dirty="0">
                <a:solidFill>
                  <a:srgbClr val="C00000"/>
                </a:solidFill>
                <a:effectLst/>
                <a:latin typeface="Times New Roman" panose="02020603050405020304" pitchFamily="18" charset="0"/>
                <a:ea typeface="Calibri" panose="020F0502020204030204" pitchFamily="34" charset="0"/>
              </a:rPr>
              <a:t>Discuss why marketers need marketing research.</a:t>
            </a:r>
          </a:p>
          <a:p>
            <a:r>
              <a:rPr lang="en-IN" sz="5400" dirty="0">
                <a:solidFill>
                  <a:srgbClr val="C00000"/>
                </a:solidFill>
                <a:effectLst/>
                <a:latin typeface="Times New Roman" panose="02020603050405020304" pitchFamily="18" charset="0"/>
                <a:ea typeface="Calibri" panose="020F0502020204030204" pitchFamily="34" charset="0"/>
              </a:rPr>
              <a:t>Define marketing research and its importance. </a:t>
            </a:r>
          </a:p>
          <a:p>
            <a:r>
              <a:rPr lang="en-IN" sz="5400" dirty="0">
                <a:solidFill>
                  <a:srgbClr val="C00000"/>
                </a:solidFill>
                <a:effectLst/>
                <a:latin typeface="Times New Roman" panose="02020603050405020304" pitchFamily="18" charset="0"/>
                <a:ea typeface="Calibri" panose="020F0502020204030204" pitchFamily="34" charset="0"/>
              </a:rPr>
              <a:t>Research plan.</a:t>
            </a:r>
          </a:p>
          <a:p>
            <a:r>
              <a:rPr lang="en-IN" sz="5400" dirty="0">
                <a:solidFill>
                  <a:srgbClr val="C00000"/>
                </a:solidFill>
                <a:effectLst/>
                <a:latin typeface="Times New Roman" panose="02020603050405020304" pitchFamily="18" charset="0"/>
                <a:ea typeface="Calibri" panose="020F0502020204030204" pitchFamily="34" charset="0"/>
              </a:rPr>
              <a:t>Types of research. </a:t>
            </a:r>
          </a:p>
          <a:p>
            <a:r>
              <a:rPr lang="en-IN" sz="5400" dirty="0">
                <a:solidFill>
                  <a:srgbClr val="C00000"/>
                </a:solidFill>
                <a:effectLst/>
                <a:latin typeface="Times New Roman" panose="02020603050405020304" pitchFamily="18" charset="0"/>
                <a:ea typeface="Calibri" panose="020F0502020204030204" pitchFamily="34" charset="0"/>
              </a:rPr>
              <a:t>Designing Surveys.</a:t>
            </a:r>
            <a:endParaRPr lang="en-US" sz="5400" b="0" i="0" dirty="0">
              <a:solidFill>
                <a:srgbClr val="C00000"/>
              </a:solidFill>
              <a:effectLst/>
              <a:latin typeface="inherit"/>
            </a:endParaRPr>
          </a:p>
        </p:txBody>
      </p:sp>
      <p:pic>
        <p:nvPicPr>
          <p:cNvPr id="6" name="Picture 5">
            <a:extLst>
              <a:ext uri="{FF2B5EF4-FFF2-40B4-BE49-F238E27FC236}">
                <a16:creationId xmlns:a16="http://schemas.microsoft.com/office/drawing/2014/main" id="{3855C1CB-E7AC-EE97-04B7-46FDA4347ED6}"/>
              </a:ext>
            </a:extLst>
          </p:cNvPr>
          <p:cNvPicPr>
            <a:picLocks noChangeAspect="1"/>
          </p:cNvPicPr>
          <p:nvPr/>
        </p:nvPicPr>
        <p:blipFill>
          <a:blip r:embed="rId2"/>
          <a:stretch>
            <a:fillRect/>
          </a:stretch>
        </p:blipFill>
        <p:spPr>
          <a:xfrm>
            <a:off x="10185400" y="4709160"/>
            <a:ext cx="4762500" cy="4419600"/>
          </a:xfrm>
          <a:prstGeom prst="rect">
            <a:avLst/>
          </a:prstGeom>
        </p:spPr>
      </p:pic>
    </p:spTree>
    <p:extLst>
      <p:ext uri="{BB962C8B-B14F-4D97-AF65-F5344CB8AC3E}">
        <p14:creationId xmlns:p14="http://schemas.microsoft.com/office/powerpoint/2010/main" val="954278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801600" cy="826508"/>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Module 3  Marketing Segmentation -5 Hours</a:t>
            </a:r>
            <a:endParaRPr sz="400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31AFB83A-0996-4A6B-BF77-63CDBEFBCDD3}"/>
              </a:ext>
            </a:extLst>
          </p:cNvPr>
          <p:cNvSpPr txBox="1"/>
          <p:nvPr/>
        </p:nvSpPr>
        <p:spPr>
          <a:xfrm>
            <a:off x="2260600" y="2722694"/>
            <a:ext cx="12801600" cy="5078313"/>
          </a:xfrm>
          <a:prstGeom prst="rect">
            <a:avLst/>
          </a:prstGeom>
          <a:noFill/>
        </p:spPr>
        <p:txBody>
          <a:bodyPr wrap="square">
            <a:spAutoFit/>
          </a:bodyPr>
          <a:lstStyle/>
          <a:p>
            <a:pPr algn="just"/>
            <a:r>
              <a:rPr lang="en-IN" sz="5400" dirty="0">
                <a:solidFill>
                  <a:srgbClr val="C00000"/>
                </a:solidFill>
                <a:effectLst/>
                <a:latin typeface="Times New Roman" panose="02020603050405020304" pitchFamily="18" charset="0"/>
                <a:ea typeface="Calibri" panose="020F0502020204030204" pitchFamily="34" charset="0"/>
              </a:rPr>
              <a:t>Understand how to segment markets and why it is important.</a:t>
            </a:r>
          </a:p>
          <a:p>
            <a:pPr algn="just"/>
            <a:r>
              <a:rPr lang="en-IN" sz="5400" dirty="0">
                <a:solidFill>
                  <a:srgbClr val="C00000"/>
                </a:solidFill>
                <a:effectLst/>
                <a:latin typeface="Times New Roman" panose="02020603050405020304" pitchFamily="18" charset="0"/>
                <a:ea typeface="Calibri" panose="020F0502020204030204" pitchFamily="34" charset="0"/>
              </a:rPr>
              <a:t>Learn how to successfully select a target market for a product or service.</a:t>
            </a:r>
          </a:p>
          <a:p>
            <a:pPr algn="just"/>
            <a:r>
              <a:rPr lang="en-IN" sz="5400" dirty="0">
                <a:solidFill>
                  <a:srgbClr val="C00000"/>
                </a:solidFill>
                <a:effectLst/>
                <a:latin typeface="Times New Roman" panose="02020603050405020304" pitchFamily="18" charset="0"/>
                <a:ea typeface="Calibri" panose="020F0502020204030204" pitchFamily="34" charset="0"/>
              </a:rPr>
              <a:t>Create a buyer persona from a customer segment.</a:t>
            </a:r>
            <a:endParaRPr lang="en-US" sz="5400" b="0" i="0" dirty="0">
              <a:solidFill>
                <a:srgbClr val="C00000"/>
              </a:solidFill>
              <a:effectLst/>
              <a:latin typeface="inherit"/>
            </a:endParaRPr>
          </a:p>
        </p:txBody>
      </p:sp>
      <p:pic>
        <p:nvPicPr>
          <p:cNvPr id="4" name="Picture 3">
            <a:extLst>
              <a:ext uri="{FF2B5EF4-FFF2-40B4-BE49-F238E27FC236}">
                <a16:creationId xmlns:a16="http://schemas.microsoft.com/office/drawing/2014/main" id="{A25B0068-DF44-C4A8-126C-76F8349F3728}"/>
              </a:ext>
            </a:extLst>
          </p:cNvPr>
          <p:cNvPicPr>
            <a:picLocks noChangeAspect="1"/>
          </p:cNvPicPr>
          <p:nvPr/>
        </p:nvPicPr>
        <p:blipFill>
          <a:blip r:embed="rId2"/>
          <a:stretch>
            <a:fillRect/>
          </a:stretch>
        </p:blipFill>
        <p:spPr>
          <a:xfrm>
            <a:off x="12395200" y="6849414"/>
            <a:ext cx="2143125" cy="2143125"/>
          </a:xfrm>
          <a:prstGeom prst="rect">
            <a:avLst/>
          </a:prstGeom>
        </p:spPr>
      </p:pic>
    </p:spTree>
    <p:extLst>
      <p:ext uri="{BB962C8B-B14F-4D97-AF65-F5344CB8AC3E}">
        <p14:creationId xmlns:p14="http://schemas.microsoft.com/office/powerpoint/2010/main" val="1068475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801600" cy="826508"/>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Module 4  Marketing Positioning -5 Hours</a:t>
            </a:r>
            <a:endParaRPr sz="400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31AFB83A-0996-4A6B-BF77-63CDBEFBCDD3}"/>
              </a:ext>
            </a:extLst>
          </p:cNvPr>
          <p:cNvSpPr txBox="1"/>
          <p:nvPr/>
        </p:nvSpPr>
        <p:spPr>
          <a:xfrm>
            <a:off x="2260600" y="2722694"/>
            <a:ext cx="12801600" cy="5078313"/>
          </a:xfrm>
          <a:prstGeom prst="rect">
            <a:avLst/>
          </a:prstGeom>
          <a:noFill/>
        </p:spPr>
        <p:txBody>
          <a:bodyPr wrap="square">
            <a:spAutoFit/>
          </a:bodyPr>
          <a:lstStyle/>
          <a:p>
            <a:r>
              <a:rPr lang="en-IN" sz="5400" dirty="0">
                <a:solidFill>
                  <a:srgbClr val="C00000"/>
                </a:solidFill>
                <a:effectLst/>
                <a:latin typeface="Times New Roman" panose="02020603050405020304" pitchFamily="18" charset="0"/>
                <a:ea typeface="Calibri" panose="020F0502020204030204" pitchFamily="34" charset="0"/>
              </a:rPr>
              <a:t>Define what positioning is and why it is important to marketers. </a:t>
            </a:r>
          </a:p>
          <a:p>
            <a:r>
              <a:rPr lang="en-IN" sz="5400" dirty="0">
                <a:solidFill>
                  <a:srgbClr val="C00000"/>
                </a:solidFill>
                <a:effectLst/>
                <a:latin typeface="Times New Roman" panose="02020603050405020304" pitchFamily="18" charset="0"/>
                <a:ea typeface="Calibri" panose="020F0502020204030204" pitchFamily="34" charset="0"/>
              </a:rPr>
              <a:t>Describe how positioning helps brands and products have greater success. </a:t>
            </a:r>
          </a:p>
          <a:p>
            <a:r>
              <a:rPr lang="en-IN" sz="5400" dirty="0">
                <a:solidFill>
                  <a:srgbClr val="C00000"/>
                </a:solidFill>
                <a:effectLst/>
                <a:latin typeface="Times New Roman" panose="02020603050405020304" pitchFamily="18" charset="0"/>
                <a:ea typeface="Calibri" panose="020F0502020204030204" pitchFamily="34" charset="0"/>
              </a:rPr>
              <a:t>Positioning strategies. </a:t>
            </a:r>
          </a:p>
          <a:p>
            <a:r>
              <a:rPr lang="en-IN" sz="5400" dirty="0">
                <a:solidFill>
                  <a:srgbClr val="C00000"/>
                </a:solidFill>
                <a:effectLst/>
                <a:latin typeface="Times New Roman" panose="02020603050405020304" pitchFamily="18" charset="0"/>
                <a:ea typeface="Calibri" panose="020F0502020204030204" pitchFamily="34" charset="0"/>
              </a:rPr>
              <a:t>Common positioning problems.</a:t>
            </a:r>
            <a:endParaRPr lang="en-US" sz="5400" b="0" i="0" dirty="0">
              <a:solidFill>
                <a:srgbClr val="C00000"/>
              </a:solidFill>
              <a:effectLst/>
              <a:latin typeface="inherit"/>
            </a:endParaRPr>
          </a:p>
        </p:txBody>
      </p:sp>
      <p:pic>
        <p:nvPicPr>
          <p:cNvPr id="4" name="Picture 3">
            <a:extLst>
              <a:ext uri="{FF2B5EF4-FFF2-40B4-BE49-F238E27FC236}">
                <a16:creationId xmlns:a16="http://schemas.microsoft.com/office/drawing/2014/main" id="{67B00676-366F-F50E-43F4-D0C9341AE320}"/>
              </a:ext>
            </a:extLst>
          </p:cNvPr>
          <p:cNvPicPr>
            <a:picLocks noChangeAspect="1"/>
          </p:cNvPicPr>
          <p:nvPr/>
        </p:nvPicPr>
        <p:blipFill>
          <a:blip r:embed="rId2"/>
          <a:stretch>
            <a:fillRect/>
          </a:stretch>
        </p:blipFill>
        <p:spPr>
          <a:xfrm>
            <a:off x="11785600" y="6096000"/>
            <a:ext cx="3792041" cy="1981372"/>
          </a:xfrm>
          <a:prstGeom prst="rect">
            <a:avLst/>
          </a:prstGeom>
        </p:spPr>
      </p:pic>
    </p:spTree>
    <p:extLst>
      <p:ext uri="{BB962C8B-B14F-4D97-AF65-F5344CB8AC3E}">
        <p14:creationId xmlns:p14="http://schemas.microsoft.com/office/powerpoint/2010/main" val="263439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801600" cy="826508"/>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Module 5  Product Decisions -5 Hours</a:t>
            </a:r>
            <a:endParaRPr sz="400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31AFB83A-0996-4A6B-BF77-63CDBEFBCDD3}"/>
              </a:ext>
            </a:extLst>
          </p:cNvPr>
          <p:cNvSpPr txBox="1"/>
          <p:nvPr/>
        </p:nvSpPr>
        <p:spPr>
          <a:xfrm>
            <a:off x="2260600" y="2722694"/>
            <a:ext cx="13792200" cy="4247317"/>
          </a:xfrm>
          <a:prstGeom prst="rect">
            <a:avLst/>
          </a:prstGeom>
          <a:noFill/>
        </p:spPr>
        <p:txBody>
          <a:bodyPr wrap="square">
            <a:spAutoFit/>
          </a:bodyPr>
          <a:lstStyle/>
          <a:p>
            <a:r>
              <a:rPr lang="en-IN" sz="5400" dirty="0">
                <a:solidFill>
                  <a:srgbClr val="C00000"/>
                </a:solidFill>
                <a:effectLst/>
                <a:latin typeface="Times New Roman" panose="02020603050405020304" pitchFamily="18" charset="0"/>
                <a:ea typeface="Calibri" panose="020F0502020204030204" pitchFamily="34" charset="0"/>
              </a:rPr>
              <a:t>Types of consumer Products. </a:t>
            </a:r>
          </a:p>
          <a:p>
            <a:r>
              <a:rPr lang="en-IN" sz="5400" dirty="0">
                <a:solidFill>
                  <a:srgbClr val="C00000"/>
                </a:solidFill>
                <a:effectLst/>
                <a:latin typeface="Times New Roman" panose="02020603050405020304" pitchFamily="18" charset="0"/>
                <a:ea typeface="Calibri" panose="020F0502020204030204" pitchFamily="34" charset="0"/>
              </a:rPr>
              <a:t>Product line and mixes. </a:t>
            </a:r>
          </a:p>
          <a:p>
            <a:r>
              <a:rPr lang="en-IN" sz="5400" dirty="0">
                <a:solidFill>
                  <a:srgbClr val="C00000"/>
                </a:solidFill>
                <a:effectLst/>
                <a:latin typeface="Times New Roman" panose="02020603050405020304" pitchFamily="18" charset="0"/>
                <a:ea typeface="Calibri" panose="020F0502020204030204" pitchFamily="34" charset="0"/>
              </a:rPr>
              <a:t>Product levels. </a:t>
            </a:r>
          </a:p>
          <a:p>
            <a:r>
              <a:rPr lang="en-IN" sz="5400" dirty="0">
                <a:solidFill>
                  <a:srgbClr val="C00000"/>
                </a:solidFill>
                <a:effectLst/>
                <a:latin typeface="Times New Roman" panose="02020603050405020304" pitchFamily="18" charset="0"/>
                <a:ea typeface="Calibri" panose="020F0502020204030204" pitchFamily="34" charset="0"/>
              </a:rPr>
              <a:t>Product life cycle.</a:t>
            </a:r>
          </a:p>
          <a:p>
            <a:r>
              <a:rPr lang="en-IN" sz="5400" dirty="0">
                <a:solidFill>
                  <a:srgbClr val="C00000"/>
                </a:solidFill>
                <a:effectLst/>
                <a:latin typeface="Times New Roman" panose="02020603050405020304" pitchFamily="18" charset="0"/>
                <a:ea typeface="Calibri" panose="020F0502020204030204" pitchFamily="34" charset="0"/>
              </a:rPr>
              <a:t>New product and service development process.</a:t>
            </a:r>
            <a:endParaRPr lang="en-US" sz="5400" b="0" i="0" dirty="0">
              <a:solidFill>
                <a:srgbClr val="C00000"/>
              </a:solidFill>
              <a:effectLst/>
              <a:latin typeface="inherit"/>
            </a:endParaRPr>
          </a:p>
        </p:txBody>
      </p:sp>
      <p:pic>
        <p:nvPicPr>
          <p:cNvPr id="4" name="Picture 3">
            <a:extLst>
              <a:ext uri="{FF2B5EF4-FFF2-40B4-BE49-F238E27FC236}">
                <a16:creationId xmlns:a16="http://schemas.microsoft.com/office/drawing/2014/main" id="{21D46B94-F568-08D3-1007-AC0455BDB0F5}"/>
              </a:ext>
            </a:extLst>
          </p:cNvPr>
          <p:cNvPicPr>
            <a:picLocks noChangeAspect="1"/>
          </p:cNvPicPr>
          <p:nvPr/>
        </p:nvPicPr>
        <p:blipFill>
          <a:blip r:embed="rId2"/>
          <a:stretch>
            <a:fillRect/>
          </a:stretch>
        </p:blipFill>
        <p:spPr>
          <a:xfrm>
            <a:off x="10414000" y="2286000"/>
            <a:ext cx="5410200" cy="3886200"/>
          </a:xfrm>
          <a:prstGeom prst="rect">
            <a:avLst/>
          </a:prstGeom>
        </p:spPr>
      </p:pic>
    </p:spTree>
    <p:extLst>
      <p:ext uri="{BB962C8B-B14F-4D97-AF65-F5344CB8AC3E}">
        <p14:creationId xmlns:p14="http://schemas.microsoft.com/office/powerpoint/2010/main" val="389531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801600" cy="826508"/>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Module 6  Buyer </a:t>
            </a:r>
            <a:r>
              <a:rPr lang="en-US" sz="4000" dirty="0" err="1">
                <a:solidFill>
                  <a:schemeClr val="bg1"/>
                </a:solidFill>
                <a:latin typeface="Arial Black"/>
                <a:cs typeface="Arial Black"/>
              </a:rPr>
              <a:t>Behaviour</a:t>
            </a:r>
            <a:r>
              <a:rPr lang="en-US" sz="4000" dirty="0">
                <a:solidFill>
                  <a:schemeClr val="bg1"/>
                </a:solidFill>
                <a:latin typeface="Arial Black"/>
                <a:cs typeface="Arial Black"/>
              </a:rPr>
              <a:t> -7 Hours</a:t>
            </a:r>
            <a:endParaRPr sz="400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31AFB83A-0996-4A6B-BF77-63CDBEFBCDD3}"/>
              </a:ext>
            </a:extLst>
          </p:cNvPr>
          <p:cNvSpPr txBox="1"/>
          <p:nvPr/>
        </p:nvSpPr>
        <p:spPr>
          <a:xfrm>
            <a:off x="431800" y="3778487"/>
            <a:ext cx="9677400" cy="4247317"/>
          </a:xfrm>
          <a:prstGeom prst="rect">
            <a:avLst/>
          </a:prstGeom>
          <a:noFill/>
        </p:spPr>
        <p:txBody>
          <a:bodyPr wrap="square">
            <a:spAutoFit/>
          </a:bodyPr>
          <a:lstStyle/>
          <a:p>
            <a:r>
              <a:rPr lang="en-US" sz="5400" b="0" i="0" dirty="0">
                <a:solidFill>
                  <a:srgbClr val="C00000"/>
                </a:solidFill>
                <a:effectLst/>
                <a:latin typeface="inherit"/>
              </a:rPr>
              <a:t>Types of products and buying situations. Consumer buying process-B2C, B2B and services.</a:t>
            </a:r>
          </a:p>
          <a:p>
            <a:r>
              <a:rPr lang="en-US" sz="5400" b="0" i="0" dirty="0">
                <a:solidFill>
                  <a:srgbClr val="C00000"/>
                </a:solidFill>
                <a:effectLst/>
                <a:latin typeface="inherit"/>
              </a:rPr>
              <a:t>Marketing intervention during every stage of buying process.</a:t>
            </a:r>
          </a:p>
        </p:txBody>
      </p:sp>
      <p:pic>
        <p:nvPicPr>
          <p:cNvPr id="5" name="Picture 4">
            <a:extLst>
              <a:ext uri="{FF2B5EF4-FFF2-40B4-BE49-F238E27FC236}">
                <a16:creationId xmlns:a16="http://schemas.microsoft.com/office/drawing/2014/main" id="{6C747480-50F3-B0E6-A6AA-F0FA7DB72A25}"/>
              </a:ext>
            </a:extLst>
          </p:cNvPr>
          <p:cNvPicPr>
            <a:picLocks noChangeAspect="1"/>
          </p:cNvPicPr>
          <p:nvPr/>
        </p:nvPicPr>
        <p:blipFill>
          <a:blip r:embed="rId2"/>
          <a:stretch>
            <a:fillRect/>
          </a:stretch>
        </p:blipFill>
        <p:spPr>
          <a:xfrm>
            <a:off x="9194800" y="2667000"/>
            <a:ext cx="6629400" cy="5715000"/>
          </a:xfrm>
          <a:prstGeom prst="rect">
            <a:avLst/>
          </a:prstGeom>
        </p:spPr>
      </p:pic>
    </p:spTree>
    <p:extLst>
      <p:ext uri="{BB962C8B-B14F-4D97-AF65-F5344CB8AC3E}">
        <p14:creationId xmlns:p14="http://schemas.microsoft.com/office/powerpoint/2010/main" val="477391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801600" cy="1442061"/>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Module 7  Channel Management and Distribution Decisions -5 Hours</a:t>
            </a:r>
            <a:endParaRPr sz="400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31AFB83A-0996-4A6B-BF77-63CDBEFBCDD3}"/>
              </a:ext>
            </a:extLst>
          </p:cNvPr>
          <p:cNvSpPr txBox="1"/>
          <p:nvPr/>
        </p:nvSpPr>
        <p:spPr>
          <a:xfrm>
            <a:off x="2260600" y="2722694"/>
            <a:ext cx="13792200" cy="5909310"/>
          </a:xfrm>
          <a:prstGeom prst="rect">
            <a:avLst/>
          </a:prstGeom>
          <a:noFill/>
        </p:spPr>
        <p:txBody>
          <a:bodyPr wrap="square">
            <a:spAutoFit/>
          </a:bodyPr>
          <a:lstStyle/>
          <a:p>
            <a:r>
              <a:rPr lang="en-IN" sz="5400" dirty="0">
                <a:solidFill>
                  <a:srgbClr val="C00000"/>
                </a:solidFill>
                <a:effectLst/>
                <a:latin typeface="Times New Roman" panose="02020603050405020304" pitchFamily="18" charset="0"/>
                <a:ea typeface="Calibri" panose="020F0502020204030204" pitchFamily="34" charset="0"/>
              </a:rPr>
              <a:t>Place- Distribution channel Management.</a:t>
            </a:r>
          </a:p>
          <a:p>
            <a:r>
              <a:rPr lang="en-IN" sz="5400" dirty="0">
                <a:solidFill>
                  <a:srgbClr val="C00000"/>
                </a:solidFill>
                <a:effectLst/>
                <a:latin typeface="Times New Roman" panose="02020603050405020304" pitchFamily="18" charset="0"/>
                <a:ea typeface="Calibri" panose="020F0502020204030204" pitchFamily="34" charset="0"/>
              </a:rPr>
              <a:t>Channel functions and strategy.</a:t>
            </a:r>
          </a:p>
          <a:p>
            <a:r>
              <a:rPr lang="en-IN" sz="5400" dirty="0">
                <a:solidFill>
                  <a:srgbClr val="C00000"/>
                </a:solidFill>
                <a:effectLst/>
                <a:latin typeface="Times New Roman" panose="02020603050405020304" pitchFamily="18" charset="0"/>
                <a:ea typeface="Calibri" panose="020F0502020204030204" pitchFamily="34" charset="0"/>
              </a:rPr>
              <a:t>Channel structure.</a:t>
            </a:r>
          </a:p>
          <a:p>
            <a:r>
              <a:rPr lang="en-IN" sz="5400" dirty="0">
                <a:solidFill>
                  <a:srgbClr val="C00000"/>
                </a:solidFill>
                <a:effectLst/>
                <a:latin typeface="Times New Roman" panose="02020603050405020304" pitchFamily="18" charset="0"/>
                <a:ea typeface="Calibri" panose="020F0502020204030204" pitchFamily="34" charset="0"/>
              </a:rPr>
              <a:t>Channel behaviour and organisation.</a:t>
            </a:r>
          </a:p>
          <a:p>
            <a:r>
              <a:rPr lang="en-IN" sz="5400" dirty="0">
                <a:solidFill>
                  <a:srgbClr val="C00000"/>
                </a:solidFill>
                <a:effectLst/>
                <a:latin typeface="Times New Roman" panose="02020603050405020304" pitchFamily="18" charset="0"/>
                <a:ea typeface="Calibri" panose="020F0502020204030204" pitchFamily="34" charset="0"/>
              </a:rPr>
              <a:t>Channel management decisions. </a:t>
            </a:r>
          </a:p>
          <a:p>
            <a:r>
              <a:rPr lang="en-IN" sz="5400" dirty="0">
                <a:solidFill>
                  <a:srgbClr val="C00000"/>
                </a:solidFill>
                <a:effectLst/>
                <a:latin typeface="Times New Roman" panose="02020603050405020304" pitchFamily="18" charset="0"/>
                <a:ea typeface="Calibri" panose="020F0502020204030204" pitchFamily="34" charset="0"/>
              </a:rPr>
              <a:t>Process of supply chain management. Distribution channel and strategy.</a:t>
            </a:r>
            <a:endParaRPr lang="en-US" sz="5400" b="0" i="0" dirty="0">
              <a:solidFill>
                <a:srgbClr val="C00000"/>
              </a:solidFill>
              <a:effectLst/>
              <a:latin typeface="inherit"/>
            </a:endParaRPr>
          </a:p>
        </p:txBody>
      </p:sp>
      <p:pic>
        <p:nvPicPr>
          <p:cNvPr id="5" name="Picture 4">
            <a:extLst>
              <a:ext uri="{FF2B5EF4-FFF2-40B4-BE49-F238E27FC236}">
                <a16:creationId xmlns:a16="http://schemas.microsoft.com/office/drawing/2014/main" id="{4D55B194-A1D3-0C53-7332-34F976445CF2}"/>
              </a:ext>
            </a:extLst>
          </p:cNvPr>
          <p:cNvPicPr>
            <a:picLocks noChangeAspect="1"/>
          </p:cNvPicPr>
          <p:nvPr/>
        </p:nvPicPr>
        <p:blipFill>
          <a:blip r:embed="rId2"/>
          <a:stretch>
            <a:fillRect/>
          </a:stretch>
        </p:blipFill>
        <p:spPr>
          <a:xfrm>
            <a:off x="11176000" y="3752850"/>
            <a:ext cx="4876800" cy="1638300"/>
          </a:xfrm>
          <a:prstGeom prst="rect">
            <a:avLst/>
          </a:prstGeom>
        </p:spPr>
      </p:pic>
    </p:spTree>
    <p:extLst>
      <p:ext uri="{BB962C8B-B14F-4D97-AF65-F5344CB8AC3E}">
        <p14:creationId xmlns:p14="http://schemas.microsoft.com/office/powerpoint/2010/main" val="1301718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801600" cy="1442061"/>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Module 8   Integrated Marketing Communication Decisions-5 Hours</a:t>
            </a:r>
            <a:endParaRPr sz="400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31AFB83A-0996-4A6B-BF77-63CDBEFBCDD3}"/>
              </a:ext>
            </a:extLst>
          </p:cNvPr>
          <p:cNvSpPr txBox="1"/>
          <p:nvPr/>
        </p:nvSpPr>
        <p:spPr>
          <a:xfrm>
            <a:off x="430348" y="3733800"/>
            <a:ext cx="13793651" cy="5078313"/>
          </a:xfrm>
          <a:prstGeom prst="rect">
            <a:avLst/>
          </a:prstGeom>
          <a:noFill/>
        </p:spPr>
        <p:txBody>
          <a:bodyPr wrap="square">
            <a:spAutoFit/>
          </a:bodyPr>
          <a:lstStyle/>
          <a:p>
            <a:r>
              <a:rPr lang="en-US" sz="5400" b="0" i="0" dirty="0">
                <a:solidFill>
                  <a:srgbClr val="C00000"/>
                </a:solidFill>
                <a:effectLst/>
                <a:latin typeface="inherit"/>
              </a:rPr>
              <a:t>Communication mix.</a:t>
            </a:r>
          </a:p>
          <a:p>
            <a:r>
              <a:rPr lang="en-US" sz="5400" b="0" i="0" dirty="0">
                <a:solidFill>
                  <a:srgbClr val="C00000"/>
                </a:solidFill>
                <a:effectLst/>
                <a:latin typeface="inherit"/>
              </a:rPr>
              <a:t>Developing effective marketing communication. Advertising and public relations. </a:t>
            </a:r>
          </a:p>
          <a:p>
            <a:r>
              <a:rPr lang="en-US" sz="5400" b="0" i="0" dirty="0">
                <a:solidFill>
                  <a:srgbClr val="C00000"/>
                </a:solidFill>
                <a:effectLst/>
                <a:latin typeface="inherit"/>
              </a:rPr>
              <a:t>Managing mass communications-Advertising, Sales Promotions, Events and Experiences, and Public Relations.</a:t>
            </a:r>
          </a:p>
        </p:txBody>
      </p:sp>
      <p:pic>
        <p:nvPicPr>
          <p:cNvPr id="4" name="Picture 3">
            <a:extLst>
              <a:ext uri="{FF2B5EF4-FFF2-40B4-BE49-F238E27FC236}">
                <a16:creationId xmlns:a16="http://schemas.microsoft.com/office/drawing/2014/main" id="{49645E82-D15A-6B17-FAEF-D4D8D98558B5}"/>
              </a:ext>
            </a:extLst>
          </p:cNvPr>
          <p:cNvPicPr>
            <a:picLocks noChangeAspect="1"/>
          </p:cNvPicPr>
          <p:nvPr/>
        </p:nvPicPr>
        <p:blipFill>
          <a:blip r:embed="rId2"/>
          <a:stretch>
            <a:fillRect/>
          </a:stretch>
        </p:blipFill>
        <p:spPr>
          <a:xfrm>
            <a:off x="12623800" y="2800350"/>
            <a:ext cx="2912381" cy="1866900"/>
          </a:xfrm>
          <a:prstGeom prst="rect">
            <a:avLst/>
          </a:prstGeom>
        </p:spPr>
      </p:pic>
    </p:spTree>
    <p:extLst>
      <p:ext uri="{BB962C8B-B14F-4D97-AF65-F5344CB8AC3E}">
        <p14:creationId xmlns:p14="http://schemas.microsoft.com/office/powerpoint/2010/main" val="661099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801600" cy="826508"/>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Module 9   Marketing Environment -6 Hours</a:t>
            </a:r>
            <a:endParaRPr sz="400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31AFB83A-0996-4A6B-BF77-63CDBEFBCDD3}"/>
              </a:ext>
            </a:extLst>
          </p:cNvPr>
          <p:cNvSpPr txBox="1"/>
          <p:nvPr/>
        </p:nvSpPr>
        <p:spPr>
          <a:xfrm>
            <a:off x="2184400" y="2265828"/>
            <a:ext cx="13792200" cy="6740307"/>
          </a:xfrm>
          <a:prstGeom prst="rect">
            <a:avLst/>
          </a:prstGeom>
          <a:noFill/>
        </p:spPr>
        <p:txBody>
          <a:bodyPr wrap="square">
            <a:spAutoFit/>
          </a:bodyPr>
          <a:lstStyle/>
          <a:p>
            <a:r>
              <a:rPr lang="en-US" sz="5400" b="0" i="0" dirty="0">
                <a:solidFill>
                  <a:srgbClr val="C00000"/>
                </a:solidFill>
                <a:effectLst/>
                <a:latin typeface="inherit"/>
              </a:rPr>
              <a:t>Influence of the immediate environment on an organization.</a:t>
            </a:r>
          </a:p>
          <a:p>
            <a:r>
              <a:rPr lang="en-US" sz="5400" b="0" i="0" dirty="0">
                <a:solidFill>
                  <a:srgbClr val="C00000"/>
                </a:solidFill>
                <a:effectLst/>
                <a:latin typeface="inherit"/>
              </a:rPr>
              <a:t>Influence of the external environment on an organization.</a:t>
            </a:r>
          </a:p>
          <a:p>
            <a:r>
              <a:rPr lang="en-US" sz="5400" b="0" i="0" dirty="0">
                <a:solidFill>
                  <a:srgbClr val="C00000"/>
                </a:solidFill>
                <a:effectLst/>
                <a:latin typeface="inherit"/>
              </a:rPr>
              <a:t>Understand environmental scanning for an industry or company.</a:t>
            </a:r>
          </a:p>
          <a:p>
            <a:r>
              <a:rPr lang="en-US" sz="5400" b="0" i="0" dirty="0">
                <a:solidFill>
                  <a:srgbClr val="C00000"/>
                </a:solidFill>
                <a:effectLst/>
                <a:latin typeface="inherit"/>
              </a:rPr>
              <a:t> PESTLE analysis; Porter's Five Forces; BCG Matrix.</a:t>
            </a:r>
          </a:p>
        </p:txBody>
      </p:sp>
    </p:spTree>
    <p:extLst>
      <p:ext uri="{BB962C8B-B14F-4D97-AF65-F5344CB8AC3E}">
        <p14:creationId xmlns:p14="http://schemas.microsoft.com/office/powerpoint/2010/main" val="263557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C36AC5-2BF1-E326-E672-D09D6AF982A8}"/>
              </a:ext>
            </a:extLst>
          </p:cNvPr>
          <p:cNvPicPr>
            <a:picLocks noChangeAspect="1"/>
          </p:cNvPicPr>
          <p:nvPr/>
        </p:nvPicPr>
        <p:blipFill>
          <a:blip r:embed="rId2"/>
          <a:stretch>
            <a:fillRect/>
          </a:stretch>
        </p:blipFill>
        <p:spPr>
          <a:xfrm>
            <a:off x="0" y="15790"/>
            <a:ext cx="16256000" cy="9112420"/>
          </a:xfrm>
          <a:prstGeom prst="rect">
            <a:avLst/>
          </a:prstGeom>
        </p:spPr>
      </p:pic>
    </p:spTree>
    <p:extLst>
      <p:ext uri="{BB962C8B-B14F-4D97-AF65-F5344CB8AC3E}">
        <p14:creationId xmlns:p14="http://schemas.microsoft.com/office/powerpoint/2010/main" val="2398366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801600" cy="826508"/>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What is Marketing ?</a:t>
            </a:r>
            <a:endParaRPr sz="400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31AFB83A-0996-4A6B-BF77-63CDBEFBCDD3}"/>
              </a:ext>
            </a:extLst>
          </p:cNvPr>
          <p:cNvSpPr txBox="1"/>
          <p:nvPr/>
        </p:nvSpPr>
        <p:spPr>
          <a:xfrm>
            <a:off x="2184400" y="2265828"/>
            <a:ext cx="13792200" cy="6740307"/>
          </a:xfrm>
          <a:prstGeom prst="rect">
            <a:avLst/>
          </a:prstGeom>
          <a:noFill/>
        </p:spPr>
        <p:txBody>
          <a:bodyPr wrap="square">
            <a:spAutoFit/>
          </a:bodyPr>
          <a:lstStyle/>
          <a:p>
            <a:pPr algn="just"/>
            <a:r>
              <a:rPr lang="en-US" sz="5400" dirty="0">
                <a:solidFill>
                  <a:srgbClr val="C00000"/>
                </a:solidFill>
              </a:rPr>
              <a:t>Philip Kotler defines marketing as “</a:t>
            </a:r>
            <a:r>
              <a:rPr lang="en-US" sz="5400" b="1" dirty="0">
                <a:solidFill>
                  <a:srgbClr val="C00000"/>
                </a:solidFill>
              </a:rPr>
              <a:t>the science and art of exploring, creating, and delivering value to satisfy the needs of a target market at a profit</a:t>
            </a:r>
            <a:r>
              <a:rPr lang="en-US" sz="5400" dirty="0">
                <a:solidFill>
                  <a:srgbClr val="C00000"/>
                </a:solidFill>
              </a:rPr>
              <a:t>. </a:t>
            </a:r>
          </a:p>
          <a:p>
            <a:pPr algn="just"/>
            <a:r>
              <a:rPr lang="en-US" sz="5400" dirty="0">
                <a:solidFill>
                  <a:srgbClr val="C00000"/>
                </a:solidFill>
              </a:rPr>
              <a:t>Marketing identifies unfulfilled needs and desires. It defines, measures and quantifies the size of the identified market and the profit potential.</a:t>
            </a:r>
            <a:endParaRPr lang="en-US" sz="5400" b="0" i="0" dirty="0">
              <a:solidFill>
                <a:srgbClr val="C00000"/>
              </a:solidFill>
              <a:effectLst/>
              <a:latin typeface="inherit"/>
            </a:endParaRPr>
          </a:p>
        </p:txBody>
      </p:sp>
    </p:spTree>
    <p:extLst>
      <p:ext uri="{BB962C8B-B14F-4D97-AF65-F5344CB8AC3E}">
        <p14:creationId xmlns:p14="http://schemas.microsoft.com/office/powerpoint/2010/main" val="874709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5">
            <a:extLst>
              <a:ext uri="{FF2B5EF4-FFF2-40B4-BE49-F238E27FC236}">
                <a16:creationId xmlns:a16="http://schemas.microsoft.com/office/drawing/2014/main" id="{11D0E87B-671D-AE12-12DF-12A2FB2B634D}"/>
              </a:ext>
            </a:extLst>
          </p:cNvPr>
          <p:cNvSpPr>
            <a:spLocks noGrp="1" noChangeArrowheads="1"/>
          </p:cNvSpPr>
          <p:nvPr>
            <p:ph type="subTitle" idx="1"/>
          </p:nvPr>
        </p:nvSpPr>
        <p:spPr>
          <a:xfrm>
            <a:off x="8026400" y="3149600"/>
            <a:ext cx="6197600" cy="3282694"/>
          </a:xfrm>
        </p:spPr>
        <p:txBody>
          <a:bodyPr/>
          <a:lstStyle/>
          <a:p>
            <a:r>
              <a:rPr lang="en-US" altLang="en-US" sz="5333" b="1" dirty="0">
                <a:solidFill>
                  <a:srgbClr val="C00000"/>
                </a:solidFill>
              </a:rPr>
              <a:t>Defining </a:t>
            </a:r>
            <a:br>
              <a:rPr lang="en-US" altLang="en-US" sz="5333" b="1" dirty="0">
                <a:solidFill>
                  <a:srgbClr val="C00000"/>
                </a:solidFill>
              </a:rPr>
            </a:br>
            <a:r>
              <a:rPr lang="en-US" altLang="en-US" sz="5333" b="1" dirty="0">
                <a:solidFill>
                  <a:srgbClr val="C00000"/>
                </a:solidFill>
              </a:rPr>
              <a:t>Marketing </a:t>
            </a:r>
            <a:br>
              <a:rPr lang="en-US" altLang="en-US" sz="5333" b="1" dirty="0">
                <a:solidFill>
                  <a:srgbClr val="C00000"/>
                </a:solidFill>
              </a:rPr>
            </a:br>
            <a:r>
              <a:rPr lang="en-US" altLang="en-US" sz="5333" b="1" dirty="0">
                <a:solidFill>
                  <a:srgbClr val="C00000"/>
                </a:solidFill>
              </a:rPr>
              <a:t>for the </a:t>
            </a:r>
            <a:br>
              <a:rPr lang="en-US" altLang="en-US" sz="5333" b="1" dirty="0">
                <a:solidFill>
                  <a:srgbClr val="C00000"/>
                </a:solidFill>
              </a:rPr>
            </a:br>
            <a:r>
              <a:rPr lang="en-US" altLang="en-US" sz="5333" b="1" dirty="0">
                <a:solidFill>
                  <a:srgbClr val="C00000"/>
                </a:solidFill>
              </a:rPr>
              <a:t>New Realities</a:t>
            </a:r>
          </a:p>
        </p:txBody>
      </p:sp>
      <p:pic>
        <p:nvPicPr>
          <p:cNvPr id="14341" name="Picture 6" descr="D:\My Doc\GLOBAL EDITIONS\2016\Kotler, Keller_MM_15e\GE Cover\Kotler_1292092629.jpg">
            <a:extLst>
              <a:ext uri="{FF2B5EF4-FFF2-40B4-BE49-F238E27FC236}">
                <a16:creationId xmlns:a16="http://schemas.microsoft.com/office/drawing/2014/main" id="{1A8C95FF-798F-282D-EFCA-D4195EC36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584" y="1221317"/>
            <a:ext cx="5247216" cy="528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7F7B8487-8721-67C7-0FE5-4E3597DC0578}"/>
              </a:ext>
            </a:extLst>
          </p:cNvPr>
          <p:cNvSpPr>
            <a:spLocks noGrp="1" noChangeArrowheads="1"/>
          </p:cNvSpPr>
          <p:nvPr>
            <p:ph type="title"/>
          </p:nvPr>
        </p:nvSpPr>
        <p:spPr>
          <a:xfrm>
            <a:off x="2641600" y="304800"/>
            <a:ext cx="7823200" cy="677108"/>
          </a:xfrm>
        </p:spPr>
        <p:txBody>
          <a:bodyPr/>
          <a:lstStyle/>
          <a:p>
            <a:pPr eaLnBrk="1" hangingPunct="1">
              <a:defRPr/>
            </a:pPr>
            <a:r>
              <a:rPr lang="en-US" sz="4400" b="1" cap="none" dirty="0">
                <a:effectLst>
                  <a:outerShdw blurRad="38100" dist="38100" dir="2700000" algn="tl">
                    <a:srgbClr val="C0C0C0"/>
                  </a:outerShdw>
                </a:effectLst>
                <a:latin typeface="Arial" panose="020B0604020202020204" pitchFamily="34" charset="0"/>
              </a:rPr>
              <a:t>Learning Objectives</a:t>
            </a:r>
          </a:p>
        </p:txBody>
      </p:sp>
      <p:sp>
        <p:nvSpPr>
          <p:cNvPr id="15363" name="Rectangle 3">
            <a:extLst>
              <a:ext uri="{FF2B5EF4-FFF2-40B4-BE49-F238E27FC236}">
                <a16:creationId xmlns:a16="http://schemas.microsoft.com/office/drawing/2014/main" id="{160D9FF3-4BED-1134-5732-353EBFDCE9CD}"/>
              </a:ext>
            </a:extLst>
          </p:cNvPr>
          <p:cNvSpPr>
            <a:spLocks noGrp="1" noChangeArrowheads="1"/>
          </p:cNvSpPr>
          <p:nvPr>
            <p:ph type="body" idx="1"/>
          </p:nvPr>
        </p:nvSpPr>
        <p:spPr>
          <a:xfrm>
            <a:off x="279400" y="1625601"/>
            <a:ext cx="13335000" cy="5879110"/>
          </a:xfrm>
        </p:spPr>
        <p:txBody>
          <a:bodyPr/>
          <a:lstStyle/>
          <a:p>
            <a:pPr marL="609585" indent="-425440">
              <a:spcBef>
                <a:spcPts val="667"/>
              </a:spcBef>
              <a:spcAft>
                <a:spcPts val="667"/>
              </a:spcAft>
              <a:buClr>
                <a:srgbClr val="D52263"/>
              </a:buClr>
              <a:buSzPct val="60000"/>
              <a:buFontTx/>
              <a:buAutoNum type="arabicPeriod"/>
            </a:pPr>
            <a:r>
              <a:rPr lang="en-US" altLang="en-US" sz="3467" dirty="0">
                <a:solidFill>
                  <a:srgbClr val="C00000"/>
                </a:solidFill>
              </a:rPr>
              <a:t>Why is marketing important?</a:t>
            </a:r>
          </a:p>
          <a:p>
            <a:pPr marL="609585" indent="-425440">
              <a:spcBef>
                <a:spcPts val="667"/>
              </a:spcBef>
              <a:spcAft>
                <a:spcPts val="667"/>
              </a:spcAft>
              <a:buClr>
                <a:srgbClr val="D52263"/>
              </a:buClr>
              <a:buSzPct val="60000"/>
              <a:buFontTx/>
              <a:buAutoNum type="arabicPeriod"/>
            </a:pPr>
            <a:r>
              <a:rPr lang="en-US" altLang="en-US" sz="3467" dirty="0">
                <a:solidFill>
                  <a:srgbClr val="C00000"/>
                </a:solidFill>
              </a:rPr>
              <a:t>What is the scope of marketing?</a:t>
            </a:r>
          </a:p>
          <a:p>
            <a:pPr marL="609585" indent="-425440">
              <a:spcBef>
                <a:spcPts val="667"/>
              </a:spcBef>
              <a:spcAft>
                <a:spcPts val="667"/>
              </a:spcAft>
              <a:buClr>
                <a:srgbClr val="D52263"/>
              </a:buClr>
              <a:buSzPct val="60000"/>
              <a:buFontTx/>
              <a:buAutoNum type="arabicPeriod"/>
            </a:pPr>
            <a:r>
              <a:rPr lang="en-US" altLang="en-US" sz="3467" dirty="0">
                <a:solidFill>
                  <a:srgbClr val="C00000"/>
                </a:solidFill>
              </a:rPr>
              <a:t>What are some core marketing concepts?</a:t>
            </a:r>
          </a:p>
          <a:p>
            <a:pPr marL="609585" indent="-425440">
              <a:spcBef>
                <a:spcPts val="667"/>
              </a:spcBef>
              <a:spcAft>
                <a:spcPts val="667"/>
              </a:spcAft>
              <a:buClr>
                <a:srgbClr val="D52263"/>
              </a:buClr>
              <a:buSzPct val="60000"/>
              <a:buFontTx/>
              <a:buAutoNum type="arabicPeriod"/>
            </a:pPr>
            <a:r>
              <a:rPr lang="en-US" altLang="en-US" sz="3467" dirty="0">
                <a:solidFill>
                  <a:srgbClr val="C00000"/>
                </a:solidFill>
              </a:rPr>
              <a:t>What forces are defining the new marketing realities?</a:t>
            </a:r>
          </a:p>
          <a:p>
            <a:pPr marL="609585" indent="-425440">
              <a:spcBef>
                <a:spcPts val="667"/>
              </a:spcBef>
              <a:spcAft>
                <a:spcPts val="667"/>
              </a:spcAft>
              <a:buClr>
                <a:srgbClr val="D52263"/>
              </a:buClr>
              <a:buSzPct val="60000"/>
              <a:buFontTx/>
              <a:buAutoNum type="arabicPeriod"/>
            </a:pPr>
            <a:r>
              <a:rPr lang="en-US" altLang="en-US" sz="3467" dirty="0">
                <a:solidFill>
                  <a:srgbClr val="C00000"/>
                </a:solidFill>
              </a:rPr>
              <a:t>What new capabilities have these forces given consumers and companies?</a:t>
            </a:r>
          </a:p>
          <a:p>
            <a:pPr marL="609585" indent="-425440">
              <a:spcBef>
                <a:spcPts val="667"/>
              </a:spcBef>
              <a:spcAft>
                <a:spcPts val="667"/>
              </a:spcAft>
              <a:buClr>
                <a:srgbClr val="D52263"/>
              </a:buClr>
              <a:buSzPct val="60000"/>
              <a:buFontTx/>
              <a:buAutoNum type="arabicPeriod"/>
            </a:pPr>
            <a:r>
              <a:rPr lang="en-US" altLang="en-US" sz="3467" dirty="0">
                <a:solidFill>
                  <a:srgbClr val="C00000"/>
                </a:solidFill>
              </a:rPr>
              <a:t>What does a holistic marketing philosophy include?</a:t>
            </a:r>
          </a:p>
          <a:p>
            <a:pPr marL="609585" indent="-425440">
              <a:spcBef>
                <a:spcPts val="667"/>
              </a:spcBef>
              <a:spcAft>
                <a:spcPts val="667"/>
              </a:spcAft>
              <a:buClr>
                <a:srgbClr val="D52263"/>
              </a:buClr>
              <a:buSzPct val="60000"/>
              <a:buFontTx/>
              <a:buAutoNum type="arabicPeriod"/>
            </a:pPr>
            <a:r>
              <a:rPr lang="en-US" altLang="en-US" sz="3467" dirty="0">
                <a:solidFill>
                  <a:srgbClr val="C00000"/>
                </a:solidFill>
              </a:rPr>
              <a:t>What tasks are necessary for successful marketing management?</a:t>
            </a:r>
          </a:p>
        </p:txBody>
      </p:sp>
      <p:pic>
        <p:nvPicPr>
          <p:cNvPr id="15365" name="Picture 1">
            <a:extLst>
              <a:ext uri="{FF2B5EF4-FFF2-40B4-BE49-F238E27FC236}">
                <a16:creationId xmlns:a16="http://schemas.microsoft.com/office/drawing/2014/main" id="{3D1F10EC-0032-7461-BE14-9EBBB739B3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47600" y="6705600"/>
            <a:ext cx="2844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CDD618D1-1B57-5948-5742-FC80FC009965}"/>
              </a:ext>
            </a:extLst>
          </p:cNvPr>
          <p:cNvSpPr>
            <a:spLocks noGrp="1"/>
          </p:cNvSpPr>
          <p:nvPr>
            <p:ph type="title"/>
          </p:nvPr>
        </p:nvSpPr>
        <p:spPr>
          <a:xfrm>
            <a:off x="2438400" y="288834"/>
            <a:ext cx="10972800" cy="923330"/>
          </a:xfrm>
        </p:spPr>
        <p:txBody>
          <a:bodyPr/>
          <a:lstStyle/>
          <a:p>
            <a:pPr>
              <a:defRPr/>
            </a:pPr>
            <a:r>
              <a:rPr lang="en-US" sz="6000" cap="none" dirty="0">
                <a:effectLst>
                  <a:outerShdw blurRad="38100" dist="38100" dir="2700000" algn="tl">
                    <a:srgbClr val="C0C0C0"/>
                  </a:outerShdw>
                </a:effectLst>
              </a:rPr>
              <a:t>The Value of Marketing</a:t>
            </a:r>
          </a:p>
        </p:txBody>
      </p:sp>
      <p:sp>
        <p:nvSpPr>
          <p:cNvPr id="16387" name="Content Placeholder 2">
            <a:extLst>
              <a:ext uri="{FF2B5EF4-FFF2-40B4-BE49-F238E27FC236}">
                <a16:creationId xmlns:a16="http://schemas.microsoft.com/office/drawing/2014/main" id="{2CD9283A-A20B-7837-17FC-32266FD37278}"/>
              </a:ext>
            </a:extLst>
          </p:cNvPr>
          <p:cNvSpPr>
            <a:spLocks noGrp="1"/>
          </p:cNvSpPr>
          <p:nvPr>
            <p:ph idx="1"/>
          </p:nvPr>
        </p:nvSpPr>
        <p:spPr>
          <a:xfrm>
            <a:off x="736600" y="2133601"/>
            <a:ext cx="12877800" cy="5816977"/>
          </a:xfrm>
        </p:spPr>
        <p:txBody>
          <a:bodyPr/>
          <a:lstStyle/>
          <a:p>
            <a:pPr algn="just">
              <a:buClr>
                <a:srgbClr val="D52263"/>
              </a:buClr>
            </a:pPr>
            <a:r>
              <a:rPr lang="en-US" altLang="en-US" sz="5400" dirty="0">
                <a:solidFill>
                  <a:srgbClr val="C00000"/>
                </a:solidFill>
              </a:rPr>
              <a:t>Financial success often depends on marketing ability Successful marketing builds demand for products and services, which, in turn, creates jobs.</a:t>
            </a:r>
          </a:p>
          <a:p>
            <a:pPr algn="just">
              <a:buClr>
                <a:srgbClr val="D52263"/>
              </a:buClr>
            </a:pPr>
            <a:r>
              <a:rPr lang="en-US" altLang="en-US" sz="5400" dirty="0">
                <a:solidFill>
                  <a:srgbClr val="C00000"/>
                </a:solidFill>
              </a:rPr>
              <a:t>Marketing builds strong brands and a loyal customer base, intangible assets that contribute heavily to the value of a firm.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5E8F-A223-FDAC-E0C0-FABA63C7A7C6}"/>
              </a:ext>
            </a:extLst>
          </p:cNvPr>
          <p:cNvSpPr>
            <a:spLocks noGrp="1"/>
          </p:cNvSpPr>
          <p:nvPr>
            <p:ph type="title"/>
          </p:nvPr>
        </p:nvSpPr>
        <p:spPr>
          <a:xfrm>
            <a:off x="355600" y="997458"/>
            <a:ext cx="13029183" cy="8125301"/>
          </a:xfrm>
        </p:spPr>
        <p:txBody>
          <a:bodyPr/>
          <a:lstStyle/>
          <a:p>
            <a:pPr algn="l"/>
            <a:r>
              <a:rPr lang="en-US" sz="4400" b="0" i="0" u="none" strike="noStrike" baseline="0" dirty="0">
                <a:solidFill>
                  <a:srgbClr val="FF0000"/>
                </a:solidFill>
                <a:latin typeface="MinionPro-Regular"/>
              </a:rPr>
              <a:t>Finance, operations, accounting, and other business functions won’t really matter without </a:t>
            </a:r>
            <a:r>
              <a:rPr lang="en-US" sz="4400" i="0" u="none" strike="noStrike" baseline="0" dirty="0">
                <a:solidFill>
                  <a:srgbClr val="FF0000"/>
                </a:solidFill>
                <a:latin typeface="MinionPro-Regular"/>
              </a:rPr>
              <a:t>sufficient demand for products and services </a:t>
            </a:r>
            <a:r>
              <a:rPr lang="en-US" sz="4400" b="0" i="0" u="none" strike="noStrike" baseline="0" dirty="0">
                <a:solidFill>
                  <a:srgbClr val="FF0000"/>
                </a:solidFill>
                <a:latin typeface="MinionPro-Regular"/>
              </a:rPr>
              <a:t>so the firm can make a profit. </a:t>
            </a:r>
            <a:br>
              <a:rPr lang="en-US" sz="4400" b="0" i="0" u="none" strike="noStrike" baseline="0" dirty="0">
                <a:solidFill>
                  <a:srgbClr val="FF0000"/>
                </a:solidFill>
                <a:latin typeface="MinionPro-Regular"/>
              </a:rPr>
            </a:br>
            <a:r>
              <a:rPr lang="en-US" sz="4400" b="0" i="0" u="none" strike="noStrike" baseline="0" dirty="0">
                <a:solidFill>
                  <a:srgbClr val="FF0000"/>
                </a:solidFill>
                <a:latin typeface="MinionPro-Regular"/>
              </a:rPr>
              <a:t>Thus, financial success often depends on </a:t>
            </a:r>
            <a:r>
              <a:rPr lang="en-US" sz="4400" i="0" u="none" strike="noStrike" baseline="0" dirty="0">
                <a:solidFill>
                  <a:srgbClr val="FF0000"/>
                </a:solidFill>
                <a:latin typeface="MinionPro-Regular"/>
              </a:rPr>
              <a:t>marketing ability</a:t>
            </a:r>
            <a:r>
              <a:rPr lang="en-US" sz="4400" b="0" i="0" u="none" strike="noStrike" baseline="0" dirty="0">
                <a:solidFill>
                  <a:srgbClr val="FF0000"/>
                </a:solidFill>
                <a:latin typeface="MinionPro-Regular"/>
              </a:rPr>
              <a:t>. Marketing’s value extends to society as a whole. It has helped </a:t>
            </a:r>
            <a:r>
              <a:rPr lang="en-US" sz="4400" i="0" u="none" strike="noStrike" baseline="0" dirty="0">
                <a:solidFill>
                  <a:srgbClr val="FF0000"/>
                </a:solidFill>
                <a:latin typeface="MinionPro-Regular"/>
              </a:rPr>
              <a:t>introduce new or enhanced products</a:t>
            </a:r>
            <a:r>
              <a:rPr lang="en-US" sz="4400" b="0" i="0" u="none" strike="noStrike" baseline="0" dirty="0">
                <a:solidFill>
                  <a:srgbClr val="FF0000"/>
                </a:solidFill>
                <a:latin typeface="MinionPro-Regular"/>
              </a:rPr>
              <a:t> that ease or enrich people’s lives. </a:t>
            </a:r>
            <a:br>
              <a:rPr lang="en-US" sz="4400" b="0" i="0" u="none" strike="noStrike" baseline="0" dirty="0">
                <a:solidFill>
                  <a:srgbClr val="FF0000"/>
                </a:solidFill>
                <a:latin typeface="MinionPro-Regular"/>
              </a:rPr>
            </a:br>
            <a:r>
              <a:rPr lang="en-US" sz="4400" b="0" i="0" u="none" strike="noStrike" baseline="0" dirty="0">
                <a:solidFill>
                  <a:srgbClr val="FF0000"/>
                </a:solidFill>
                <a:latin typeface="MinionPro-Regular"/>
              </a:rPr>
              <a:t>Successful marketing </a:t>
            </a:r>
            <a:r>
              <a:rPr lang="en-US" sz="4400" i="0" u="none" strike="noStrike" baseline="0" dirty="0">
                <a:solidFill>
                  <a:srgbClr val="FF0000"/>
                </a:solidFill>
                <a:latin typeface="MinionPro-Regular"/>
              </a:rPr>
              <a:t>builds demand for products and services</a:t>
            </a:r>
            <a:r>
              <a:rPr lang="en-US" sz="4400" b="0" i="0" u="none" strike="noStrike" baseline="0" dirty="0">
                <a:solidFill>
                  <a:srgbClr val="FF0000"/>
                </a:solidFill>
                <a:latin typeface="MinionPro-Regular"/>
              </a:rPr>
              <a:t>, which, in turn, creates jobs. </a:t>
            </a:r>
            <a:br>
              <a:rPr lang="en-US" sz="4400" b="0" i="0" u="none" strike="noStrike" baseline="0" dirty="0">
                <a:solidFill>
                  <a:srgbClr val="FF0000"/>
                </a:solidFill>
                <a:latin typeface="MinionPro-Regular"/>
              </a:rPr>
            </a:br>
            <a:r>
              <a:rPr lang="en-US" sz="4400" b="0" i="0" u="none" strike="noStrike" baseline="0" dirty="0">
                <a:solidFill>
                  <a:srgbClr val="FF0000"/>
                </a:solidFill>
                <a:latin typeface="MinionPro-Regular"/>
              </a:rPr>
              <a:t>By contributing to the bottom line, successful</a:t>
            </a:r>
            <a:br>
              <a:rPr lang="en-US" sz="4400" b="0" i="0" u="none" strike="noStrike" baseline="0" dirty="0">
                <a:solidFill>
                  <a:srgbClr val="FF0000"/>
                </a:solidFill>
                <a:latin typeface="MinionPro-Regular"/>
              </a:rPr>
            </a:br>
            <a:r>
              <a:rPr lang="en-US" sz="4400" b="0" i="0" u="none" strike="noStrike" baseline="0" dirty="0">
                <a:solidFill>
                  <a:srgbClr val="FF0000"/>
                </a:solidFill>
                <a:latin typeface="MinionPro-Regular"/>
              </a:rPr>
              <a:t>marketing also allows firms to more fully engage in </a:t>
            </a:r>
            <a:r>
              <a:rPr lang="en-US" sz="4400" i="0" u="none" strike="noStrike" baseline="0" dirty="0">
                <a:solidFill>
                  <a:srgbClr val="FF0000"/>
                </a:solidFill>
                <a:latin typeface="MinionPro-Regular"/>
              </a:rPr>
              <a:t>socially responsible activities</a:t>
            </a:r>
            <a:endParaRPr lang="en-US" sz="4400" dirty="0">
              <a:solidFill>
                <a:srgbClr val="FF0000"/>
              </a:solidFill>
            </a:endParaRPr>
          </a:p>
        </p:txBody>
      </p:sp>
    </p:spTree>
    <p:extLst>
      <p:ext uri="{BB962C8B-B14F-4D97-AF65-F5344CB8AC3E}">
        <p14:creationId xmlns:p14="http://schemas.microsoft.com/office/powerpoint/2010/main" val="2050802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185806C7-05CC-E374-1E89-C63498AF8940}"/>
              </a:ext>
            </a:extLst>
          </p:cNvPr>
          <p:cNvSpPr>
            <a:spLocks noGrp="1"/>
          </p:cNvSpPr>
          <p:nvPr>
            <p:ph type="title"/>
          </p:nvPr>
        </p:nvSpPr>
        <p:spPr>
          <a:xfrm>
            <a:off x="2871217" y="997458"/>
            <a:ext cx="10513566" cy="738664"/>
          </a:xfrm>
        </p:spPr>
        <p:txBody>
          <a:bodyPr/>
          <a:lstStyle/>
          <a:p>
            <a:pPr>
              <a:defRPr/>
            </a:pPr>
            <a:r>
              <a:rPr lang="en-US" sz="4800" cap="none" dirty="0">
                <a:effectLst>
                  <a:outerShdw blurRad="38100" dist="38100" dir="2700000" algn="tl">
                    <a:srgbClr val="C0C0C0"/>
                  </a:outerShdw>
                </a:effectLst>
              </a:rPr>
              <a:t>The Scope of Marketing</a:t>
            </a:r>
          </a:p>
        </p:txBody>
      </p:sp>
      <p:sp>
        <p:nvSpPr>
          <p:cNvPr id="17411" name="Content Placeholder 2">
            <a:extLst>
              <a:ext uri="{FF2B5EF4-FFF2-40B4-BE49-F238E27FC236}">
                <a16:creationId xmlns:a16="http://schemas.microsoft.com/office/drawing/2014/main" id="{E3A55D83-0031-B310-87BE-FD5E705A2212}"/>
              </a:ext>
            </a:extLst>
          </p:cNvPr>
          <p:cNvSpPr>
            <a:spLocks noGrp="1"/>
          </p:cNvSpPr>
          <p:nvPr>
            <p:ph idx="1"/>
          </p:nvPr>
        </p:nvSpPr>
        <p:spPr>
          <a:xfrm>
            <a:off x="660400" y="2133601"/>
            <a:ext cx="14706600" cy="5447645"/>
          </a:xfrm>
        </p:spPr>
        <p:txBody>
          <a:bodyPr/>
          <a:lstStyle/>
          <a:p>
            <a:pPr>
              <a:buClr>
                <a:srgbClr val="D52263"/>
              </a:buClr>
            </a:pPr>
            <a:r>
              <a:rPr lang="en-US" altLang="en-US" sz="4800" b="1" dirty="0">
                <a:solidFill>
                  <a:srgbClr val="C00000"/>
                </a:solidFill>
              </a:rPr>
              <a:t>Marketing </a:t>
            </a:r>
            <a:r>
              <a:rPr lang="en-US" altLang="en-US" sz="4800" dirty="0">
                <a:solidFill>
                  <a:srgbClr val="C00000"/>
                </a:solidFill>
              </a:rPr>
              <a:t>is about identifying and meeting human and social needs.</a:t>
            </a:r>
          </a:p>
          <a:p>
            <a:pPr>
              <a:buClr>
                <a:srgbClr val="D52263"/>
              </a:buClr>
              <a:buFontTx/>
              <a:buNone/>
            </a:pPr>
            <a:endParaRPr lang="en-US" altLang="en-US" sz="4800" dirty="0">
              <a:solidFill>
                <a:srgbClr val="C00000"/>
              </a:solidFill>
            </a:endParaRPr>
          </a:p>
          <a:p>
            <a:pPr>
              <a:buClr>
                <a:srgbClr val="D52263"/>
              </a:buClr>
            </a:pPr>
            <a:r>
              <a:rPr lang="en-US" altLang="en-US" sz="4800" b="1" dirty="0">
                <a:solidFill>
                  <a:srgbClr val="C00000"/>
                </a:solidFill>
              </a:rPr>
              <a:t>AMA’s formal definition: </a:t>
            </a:r>
            <a:r>
              <a:rPr lang="en-US" altLang="en-US" sz="4800" i="1" dirty="0">
                <a:solidFill>
                  <a:srgbClr val="C00000"/>
                </a:solidFill>
              </a:rPr>
              <a:t>Marketing is the activity, set of institutions, and processes for creating, communicating, delivering, and exchanging offerings that have value for customers, clients, partners, and society at large. </a:t>
            </a:r>
            <a:endParaRPr lang="en-US" altLang="en-US" sz="4800" dirty="0">
              <a:solidFill>
                <a:srgbClr val="C00000"/>
              </a:solidFill>
            </a:endParaRPr>
          </a:p>
          <a:p>
            <a:endParaRPr lang="en-US" altLang="en-US" cap="none" dirty="0">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20482E8C-BCC8-6F83-3D22-D3CCD4A674A7}"/>
              </a:ext>
            </a:extLst>
          </p:cNvPr>
          <p:cNvSpPr>
            <a:spLocks noGrp="1"/>
          </p:cNvSpPr>
          <p:nvPr>
            <p:ph type="title"/>
          </p:nvPr>
        </p:nvSpPr>
        <p:spPr>
          <a:xfrm>
            <a:off x="2871217" y="997458"/>
            <a:ext cx="10513566" cy="677108"/>
          </a:xfrm>
        </p:spPr>
        <p:txBody>
          <a:bodyPr/>
          <a:lstStyle/>
          <a:p>
            <a:pPr>
              <a:defRPr/>
            </a:pPr>
            <a:r>
              <a:rPr lang="en-US" sz="4400" cap="none" dirty="0">
                <a:effectLst>
                  <a:outerShdw blurRad="38100" dist="38100" dir="2700000" algn="tl">
                    <a:srgbClr val="C0C0C0"/>
                  </a:outerShdw>
                </a:effectLst>
              </a:rPr>
              <a:t>Marketing Management</a:t>
            </a:r>
          </a:p>
        </p:txBody>
      </p:sp>
      <p:sp>
        <p:nvSpPr>
          <p:cNvPr id="18435" name="Content Placeholder 2">
            <a:extLst>
              <a:ext uri="{FF2B5EF4-FFF2-40B4-BE49-F238E27FC236}">
                <a16:creationId xmlns:a16="http://schemas.microsoft.com/office/drawing/2014/main" id="{FB6FE7AA-AEB8-314E-093B-EC431C4E78DD}"/>
              </a:ext>
            </a:extLst>
          </p:cNvPr>
          <p:cNvSpPr>
            <a:spLocks noGrp="1"/>
          </p:cNvSpPr>
          <p:nvPr>
            <p:ph idx="1"/>
          </p:nvPr>
        </p:nvSpPr>
        <p:spPr>
          <a:xfrm>
            <a:off x="660400" y="2667000"/>
            <a:ext cx="13746818" cy="3323987"/>
          </a:xfrm>
        </p:spPr>
        <p:txBody>
          <a:bodyPr/>
          <a:lstStyle/>
          <a:p>
            <a:pPr algn="just"/>
            <a:r>
              <a:rPr lang="en-US" altLang="en-US" sz="5400" cap="none" dirty="0">
                <a:solidFill>
                  <a:srgbClr val="C00000"/>
                </a:solidFill>
              </a:rPr>
              <a:t>The art and science of choosing target markets and getting, keeping, and growing customers through creating, delivering, and communicating superior customer value.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0F9001E0-7D82-7A52-98DE-759798B518A5}"/>
              </a:ext>
            </a:extLst>
          </p:cNvPr>
          <p:cNvSpPr>
            <a:spLocks noGrp="1"/>
          </p:cNvSpPr>
          <p:nvPr>
            <p:ph type="title"/>
          </p:nvPr>
        </p:nvSpPr>
        <p:spPr>
          <a:xfrm>
            <a:off x="2871217" y="997458"/>
            <a:ext cx="10513566" cy="923330"/>
          </a:xfrm>
        </p:spPr>
        <p:txBody>
          <a:bodyPr/>
          <a:lstStyle/>
          <a:p>
            <a:pPr>
              <a:defRPr/>
            </a:pPr>
            <a:r>
              <a:rPr lang="en-US" sz="6000" cap="none" dirty="0">
                <a:effectLst>
                  <a:outerShdw blurRad="38100" dist="38100" dir="2700000" algn="tl">
                    <a:srgbClr val="C0C0C0"/>
                  </a:outerShdw>
                </a:effectLst>
              </a:rPr>
              <a:t>What is Marketed?</a:t>
            </a:r>
          </a:p>
        </p:txBody>
      </p:sp>
      <p:sp>
        <p:nvSpPr>
          <p:cNvPr id="19459" name="Content Placeholder 2">
            <a:extLst>
              <a:ext uri="{FF2B5EF4-FFF2-40B4-BE49-F238E27FC236}">
                <a16:creationId xmlns:a16="http://schemas.microsoft.com/office/drawing/2014/main" id="{DBD3DDFD-F15E-3045-DB07-E19C9204112A}"/>
              </a:ext>
            </a:extLst>
          </p:cNvPr>
          <p:cNvSpPr>
            <a:spLocks noGrp="1"/>
          </p:cNvSpPr>
          <p:nvPr>
            <p:ph idx="1"/>
          </p:nvPr>
        </p:nvSpPr>
        <p:spPr>
          <a:xfrm>
            <a:off x="2641600" y="1727201"/>
            <a:ext cx="10972800" cy="5425460"/>
          </a:xfrm>
        </p:spPr>
        <p:txBody>
          <a:bodyPr/>
          <a:lstStyle/>
          <a:p>
            <a:pPr eaLnBrk="1" hangingPunct="1">
              <a:lnSpc>
                <a:spcPct val="150000"/>
              </a:lnSpc>
            </a:pPr>
            <a:r>
              <a:rPr lang="en-US" altLang="en-US" sz="4800" cap="none" dirty="0">
                <a:solidFill>
                  <a:srgbClr val="C00000"/>
                </a:solidFill>
              </a:rPr>
              <a:t>Goods</a:t>
            </a:r>
          </a:p>
          <a:p>
            <a:pPr eaLnBrk="1" hangingPunct="1">
              <a:lnSpc>
                <a:spcPct val="150000"/>
              </a:lnSpc>
            </a:pPr>
            <a:r>
              <a:rPr lang="en-US" altLang="en-US" sz="4800" cap="none" dirty="0">
                <a:solidFill>
                  <a:srgbClr val="C00000"/>
                </a:solidFill>
              </a:rPr>
              <a:t>Services</a:t>
            </a:r>
          </a:p>
          <a:p>
            <a:pPr eaLnBrk="1" hangingPunct="1">
              <a:lnSpc>
                <a:spcPct val="150000"/>
              </a:lnSpc>
            </a:pPr>
            <a:r>
              <a:rPr lang="en-US" altLang="en-US" sz="4800" cap="none" dirty="0">
                <a:solidFill>
                  <a:srgbClr val="C00000"/>
                </a:solidFill>
              </a:rPr>
              <a:t>Events</a:t>
            </a:r>
          </a:p>
          <a:p>
            <a:pPr eaLnBrk="1" hangingPunct="1">
              <a:lnSpc>
                <a:spcPct val="150000"/>
              </a:lnSpc>
            </a:pPr>
            <a:r>
              <a:rPr lang="en-US" altLang="en-US" sz="4800" cap="none" dirty="0">
                <a:solidFill>
                  <a:srgbClr val="C00000"/>
                </a:solidFill>
              </a:rPr>
              <a:t>Experiences</a:t>
            </a:r>
          </a:p>
          <a:p>
            <a:pPr eaLnBrk="1" hangingPunct="1">
              <a:lnSpc>
                <a:spcPct val="150000"/>
              </a:lnSpc>
            </a:pPr>
            <a:r>
              <a:rPr lang="en-US" altLang="en-US" sz="4800" cap="none" dirty="0">
                <a:solidFill>
                  <a:srgbClr val="C00000"/>
                </a:solidFill>
              </a:rPr>
              <a:t>Persons</a:t>
            </a:r>
          </a:p>
        </p:txBody>
      </p:sp>
      <p:pic>
        <p:nvPicPr>
          <p:cNvPr id="2" name="Picture 1">
            <a:extLst>
              <a:ext uri="{FF2B5EF4-FFF2-40B4-BE49-F238E27FC236}">
                <a16:creationId xmlns:a16="http://schemas.microsoft.com/office/drawing/2014/main" id="{8E536DAB-C710-E0EB-2CC1-5C50FD807A67}"/>
              </a:ext>
            </a:extLst>
          </p:cNvPr>
          <p:cNvPicPr>
            <a:picLocks noChangeAspect="1"/>
          </p:cNvPicPr>
          <p:nvPr/>
        </p:nvPicPr>
        <p:blipFill>
          <a:blip r:embed="rId3"/>
          <a:stretch>
            <a:fillRect/>
          </a:stretch>
        </p:blipFill>
        <p:spPr>
          <a:xfrm>
            <a:off x="6299200" y="2286000"/>
            <a:ext cx="3171825" cy="3576637"/>
          </a:xfrm>
          <a:prstGeom prst="rect">
            <a:avLst/>
          </a:prstGeom>
        </p:spPr>
      </p:pic>
      <p:pic>
        <p:nvPicPr>
          <p:cNvPr id="3" name="Picture 2">
            <a:extLst>
              <a:ext uri="{FF2B5EF4-FFF2-40B4-BE49-F238E27FC236}">
                <a16:creationId xmlns:a16="http://schemas.microsoft.com/office/drawing/2014/main" id="{DE4CD151-EC88-1E24-B06E-8B785CF720D2}"/>
              </a:ext>
            </a:extLst>
          </p:cNvPr>
          <p:cNvPicPr>
            <a:picLocks noChangeAspect="1"/>
          </p:cNvPicPr>
          <p:nvPr/>
        </p:nvPicPr>
        <p:blipFill>
          <a:blip r:embed="rId4"/>
          <a:stretch>
            <a:fillRect/>
          </a:stretch>
        </p:blipFill>
        <p:spPr>
          <a:xfrm>
            <a:off x="10188311" y="1920788"/>
            <a:ext cx="5268159" cy="2950169"/>
          </a:xfrm>
          <a:prstGeom prst="rect">
            <a:avLst/>
          </a:prstGeom>
        </p:spPr>
      </p:pic>
      <p:pic>
        <p:nvPicPr>
          <p:cNvPr id="4" name="Picture 3">
            <a:extLst>
              <a:ext uri="{FF2B5EF4-FFF2-40B4-BE49-F238E27FC236}">
                <a16:creationId xmlns:a16="http://schemas.microsoft.com/office/drawing/2014/main" id="{BDF249F0-7F81-D6C7-5DF3-41A7B9479536}"/>
              </a:ext>
            </a:extLst>
          </p:cNvPr>
          <p:cNvPicPr>
            <a:picLocks noChangeAspect="1"/>
          </p:cNvPicPr>
          <p:nvPr/>
        </p:nvPicPr>
        <p:blipFill>
          <a:blip r:embed="rId5"/>
          <a:stretch>
            <a:fillRect/>
          </a:stretch>
        </p:blipFill>
        <p:spPr>
          <a:xfrm>
            <a:off x="10490200" y="5064544"/>
            <a:ext cx="4099077" cy="32289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329D3CB5-9D94-0C3C-DA42-673E875877E0}"/>
              </a:ext>
            </a:extLst>
          </p:cNvPr>
          <p:cNvSpPr>
            <a:spLocks noGrp="1"/>
          </p:cNvSpPr>
          <p:nvPr>
            <p:ph idx="1"/>
          </p:nvPr>
        </p:nvSpPr>
        <p:spPr>
          <a:xfrm>
            <a:off x="2641600" y="1727201"/>
            <a:ext cx="10972800" cy="6103659"/>
          </a:xfrm>
        </p:spPr>
        <p:txBody>
          <a:bodyPr/>
          <a:lstStyle/>
          <a:p>
            <a:pPr eaLnBrk="1" hangingPunct="1">
              <a:lnSpc>
                <a:spcPct val="150000"/>
              </a:lnSpc>
            </a:pPr>
            <a:r>
              <a:rPr lang="en-US" altLang="en-US" sz="5400" cap="none" dirty="0">
                <a:solidFill>
                  <a:srgbClr val="C00000"/>
                </a:solidFill>
              </a:rPr>
              <a:t>Places</a:t>
            </a:r>
          </a:p>
          <a:p>
            <a:pPr eaLnBrk="1" hangingPunct="1">
              <a:lnSpc>
                <a:spcPct val="150000"/>
              </a:lnSpc>
            </a:pPr>
            <a:r>
              <a:rPr lang="en-US" altLang="en-US" sz="5400" cap="none" dirty="0">
                <a:solidFill>
                  <a:srgbClr val="C00000"/>
                </a:solidFill>
              </a:rPr>
              <a:t>Properties</a:t>
            </a:r>
          </a:p>
          <a:p>
            <a:pPr eaLnBrk="1" hangingPunct="1">
              <a:lnSpc>
                <a:spcPct val="150000"/>
              </a:lnSpc>
            </a:pPr>
            <a:r>
              <a:rPr lang="en-US" altLang="en-US" sz="5400" cap="none" dirty="0">
                <a:solidFill>
                  <a:srgbClr val="C00000"/>
                </a:solidFill>
              </a:rPr>
              <a:t>Organizations</a:t>
            </a:r>
          </a:p>
          <a:p>
            <a:pPr eaLnBrk="1" hangingPunct="1">
              <a:lnSpc>
                <a:spcPct val="150000"/>
              </a:lnSpc>
            </a:pPr>
            <a:r>
              <a:rPr lang="en-US" altLang="en-US" sz="5400" cap="none" dirty="0">
                <a:solidFill>
                  <a:srgbClr val="C00000"/>
                </a:solidFill>
              </a:rPr>
              <a:t>Information</a:t>
            </a:r>
          </a:p>
          <a:p>
            <a:pPr eaLnBrk="1" hangingPunct="1">
              <a:lnSpc>
                <a:spcPct val="150000"/>
              </a:lnSpc>
            </a:pPr>
            <a:r>
              <a:rPr lang="en-US" altLang="en-US" sz="5400" cap="none" dirty="0">
                <a:solidFill>
                  <a:srgbClr val="C00000"/>
                </a:solidFill>
              </a:rPr>
              <a:t>Ideas</a:t>
            </a:r>
          </a:p>
        </p:txBody>
      </p:sp>
      <p:sp>
        <p:nvSpPr>
          <p:cNvPr id="10" name="Title 1">
            <a:extLst>
              <a:ext uri="{FF2B5EF4-FFF2-40B4-BE49-F238E27FC236}">
                <a16:creationId xmlns:a16="http://schemas.microsoft.com/office/drawing/2014/main" id="{15072470-3A46-5CFB-A900-2E83107883FF}"/>
              </a:ext>
            </a:extLst>
          </p:cNvPr>
          <p:cNvSpPr>
            <a:spLocks noGrp="1"/>
          </p:cNvSpPr>
          <p:nvPr>
            <p:ph type="title"/>
          </p:nvPr>
        </p:nvSpPr>
        <p:spPr>
          <a:xfrm>
            <a:off x="1193800" y="363374"/>
            <a:ext cx="10513566" cy="923330"/>
          </a:xfrm>
        </p:spPr>
        <p:txBody>
          <a:bodyPr/>
          <a:lstStyle/>
          <a:p>
            <a:pPr>
              <a:defRPr/>
            </a:pPr>
            <a:r>
              <a:rPr lang="en-US" sz="6000" cap="none" dirty="0">
                <a:effectLst>
                  <a:outerShdw blurRad="38100" dist="38100" dir="2700000" algn="tl">
                    <a:srgbClr val="C0C0C0"/>
                  </a:outerShdw>
                </a:effectLst>
              </a:rPr>
              <a:t>What is Marketed?</a:t>
            </a:r>
          </a:p>
        </p:txBody>
      </p:sp>
      <p:pic>
        <p:nvPicPr>
          <p:cNvPr id="2" name="Picture 1">
            <a:extLst>
              <a:ext uri="{FF2B5EF4-FFF2-40B4-BE49-F238E27FC236}">
                <a16:creationId xmlns:a16="http://schemas.microsoft.com/office/drawing/2014/main" id="{C855B96A-B685-3363-6EC7-BA3999EF6D17}"/>
              </a:ext>
            </a:extLst>
          </p:cNvPr>
          <p:cNvPicPr>
            <a:picLocks noChangeAspect="1"/>
          </p:cNvPicPr>
          <p:nvPr/>
        </p:nvPicPr>
        <p:blipFill>
          <a:blip r:embed="rId3"/>
          <a:stretch>
            <a:fillRect/>
          </a:stretch>
        </p:blipFill>
        <p:spPr>
          <a:xfrm>
            <a:off x="7061200" y="1727202"/>
            <a:ext cx="5867400" cy="4397863"/>
          </a:xfrm>
          <a:prstGeom prst="rect">
            <a:avLst/>
          </a:prstGeom>
        </p:spPr>
      </p:pic>
      <p:pic>
        <p:nvPicPr>
          <p:cNvPr id="3" name="Picture 2">
            <a:extLst>
              <a:ext uri="{FF2B5EF4-FFF2-40B4-BE49-F238E27FC236}">
                <a16:creationId xmlns:a16="http://schemas.microsoft.com/office/drawing/2014/main" id="{E6B6D753-CBD1-3C11-D1C2-FD7E1436C7DE}"/>
              </a:ext>
            </a:extLst>
          </p:cNvPr>
          <p:cNvPicPr>
            <a:picLocks noChangeAspect="1"/>
          </p:cNvPicPr>
          <p:nvPr/>
        </p:nvPicPr>
        <p:blipFill>
          <a:blip r:embed="rId4"/>
          <a:stretch>
            <a:fillRect/>
          </a:stretch>
        </p:blipFill>
        <p:spPr>
          <a:xfrm>
            <a:off x="317681" y="3593167"/>
            <a:ext cx="1924050" cy="2371725"/>
          </a:xfrm>
          <a:prstGeom prst="rect">
            <a:avLst/>
          </a:prstGeom>
        </p:spPr>
      </p:pic>
      <p:pic>
        <p:nvPicPr>
          <p:cNvPr id="4" name="Picture 3">
            <a:extLst>
              <a:ext uri="{FF2B5EF4-FFF2-40B4-BE49-F238E27FC236}">
                <a16:creationId xmlns:a16="http://schemas.microsoft.com/office/drawing/2014/main" id="{F51B296B-1C5C-98C2-464A-9B6907949816}"/>
              </a:ext>
            </a:extLst>
          </p:cNvPr>
          <p:cNvPicPr>
            <a:picLocks noChangeAspect="1"/>
          </p:cNvPicPr>
          <p:nvPr/>
        </p:nvPicPr>
        <p:blipFill>
          <a:blip r:embed="rId5"/>
          <a:stretch>
            <a:fillRect/>
          </a:stretch>
        </p:blipFill>
        <p:spPr>
          <a:xfrm>
            <a:off x="11278249" y="6324600"/>
            <a:ext cx="4057622" cy="2590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AC81957E-056D-5667-2643-03F8E4CF0AE3}"/>
              </a:ext>
            </a:extLst>
          </p:cNvPr>
          <p:cNvSpPr>
            <a:spLocks noGrp="1"/>
          </p:cNvSpPr>
          <p:nvPr>
            <p:ph type="title"/>
          </p:nvPr>
        </p:nvSpPr>
        <p:spPr>
          <a:xfrm>
            <a:off x="2871217" y="997458"/>
            <a:ext cx="10513566" cy="830997"/>
          </a:xfrm>
        </p:spPr>
        <p:txBody>
          <a:bodyPr/>
          <a:lstStyle/>
          <a:p>
            <a:pPr>
              <a:defRPr/>
            </a:pPr>
            <a:r>
              <a:rPr lang="en-US" sz="5400" cap="none" dirty="0">
                <a:effectLst>
                  <a:outerShdw blurRad="38100" dist="38100" dir="2700000" algn="tl">
                    <a:srgbClr val="C0C0C0"/>
                  </a:outerShdw>
                </a:effectLst>
              </a:rPr>
              <a:t>Who Markets?</a:t>
            </a:r>
          </a:p>
        </p:txBody>
      </p:sp>
      <p:sp>
        <p:nvSpPr>
          <p:cNvPr id="21507" name="Content Placeholder 2">
            <a:extLst>
              <a:ext uri="{FF2B5EF4-FFF2-40B4-BE49-F238E27FC236}">
                <a16:creationId xmlns:a16="http://schemas.microsoft.com/office/drawing/2014/main" id="{F89B9881-4D3E-9407-8289-77682DEEBFF8}"/>
              </a:ext>
            </a:extLst>
          </p:cNvPr>
          <p:cNvSpPr>
            <a:spLocks noGrp="1"/>
          </p:cNvSpPr>
          <p:nvPr>
            <p:ph idx="1"/>
          </p:nvPr>
        </p:nvSpPr>
        <p:spPr>
          <a:xfrm>
            <a:off x="508000" y="2438401"/>
            <a:ext cx="13106400" cy="3323987"/>
          </a:xfrm>
        </p:spPr>
        <p:txBody>
          <a:bodyPr/>
          <a:lstStyle/>
          <a:p>
            <a:pPr algn="just"/>
            <a:r>
              <a:rPr lang="en-US" altLang="en-US" sz="5400" cap="none" dirty="0">
                <a:solidFill>
                  <a:srgbClr val="C00000"/>
                </a:solidFill>
              </a:rPr>
              <a:t>A </a:t>
            </a:r>
            <a:r>
              <a:rPr lang="en-US" altLang="en-US" sz="5400" b="1" cap="none" dirty="0">
                <a:solidFill>
                  <a:srgbClr val="C00000"/>
                </a:solidFill>
              </a:rPr>
              <a:t>marketer </a:t>
            </a:r>
            <a:r>
              <a:rPr lang="en-US" altLang="en-US" sz="5400" cap="none" dirty="0">
                <a:solidFill>
                  <a:srgbClr val="C00000"/>
                </a:solidFill>
              </a:rPr>
              <a:t>is someone who seeks a response—attention, a purchase, a vote, a donation—from another party, called the </a:t>
            </a:r>
            <a:r>
              <a:rPr lang="en-US" altLang="en-US" sz="5400" b="1" cap="none" dirty="0">
                <a:solidFill>
                  <a:srgbClr val="C00000"/>
                </a:solidFill>
              </a:rPr>
              <a:t>prospect.</a:t>
            </a:r>
            <a:endParaRPr lang="en-US" altLang="en-US" sz="5400" cap="none" dirty="0">
              <a:solidFill>
                <a:srgbClr val="C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D6BED5-4B32-53C4-ACFC-8DAACC648F97}"/>
              </a:ext>
            </a:extLst>
          </p:cNvPr>
          <p:cNvPicPr>
            <a:picLocks noChangeAspect="1"/>
          </p:cNvPicPr>
          <p:nvPr/>
        </p:nvPicPr>
        <p:blipFill>
          <a:blip r:embed="rId2"/>
          <a:stretch>
            <a:fillRect/>
          </a:stretch>
        </p:blipFill>
        <p:spPr>
          <a:xfrm>
            <a:off x="2489200" y="762000"/>
            <a:ext cx="9101137" cy="7315200"/>
          </a:xfrm>
          <a:prstGeom prst="rect">
            <a:avLst/>
          </a:prstGeom>
        </p:spPr>
      </p:pic>
    </p:spTree>
    <p:extLst>
      <p:ext uri="{BB962C8B-B14F-4D97-AF65-F5344CB8AC3E}">
        <p14:creationId xmlns:p14="http://schemas.microsoft.com/office/powerpoint/2010/main" val="2045020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F3CA2062-9672-3113-235A-06AFAC49FC68}"/>
              </a:ext>
            </a:extLst>
          </p:cNvPr>
          <p:cNvSpPr>
            <a:spLocks noGrp="1"/>
          </p:cNvSpPr>
          <p:nvPr>
            <p:ph type="title"/>
          </p:nvPr>
        </p:nvSpPr>
        <p:spPr>
          <a:xfrm>
            <a:off x="2871217" y="997458"/>
            <a:ext cx="10513566" cy="738664"/>
          </a:xfrm>
        </p:spPr>
        <p:txBody>
          <a:bodyPr/>
          <a:lstStyle/>
          <a:p>
            <a:pPr>
              <a:defRPr/>
            </a:pPr>
            <a:r>
              <a:rPr lang="en-US" sz="4800" cap="none" dirty="0">
                <a:effectLst>
                  <a:outerShdw blurRad="38100" dist="38100" dir="2700000" algn="tl">
                    <a:srgbClr val="C0C0C0"/>
                  </a:outerShdw>
                </a:effectLst>
              </a:rPr>
              <a:t>8 Demand States</a:t>
            </a:r>
          </a:p>
        </p:txBody>
      </p:sp>
      <p:sp>
        <p:nvSpPr>
          <p:cNvPr id="22531" name="Content Placeholder 2">
            <a:extLst>
              <a:ext uri="{FF2B5EF4-FFF2-40B4-BE49-F238E27FC236}">
                <a16:creationId xmlns:a16="http://schemas.microsoft.com/office/drawing/2014/main" id="{8ED840B6-C087-CC7A-B567-7EA280FF3BDC}"/>
              </a:ext>
            </a:extLst>
          </p:cNvPr>
          <p:cNvSpPr>
            <a:spLocks noGrp="1"/>
          </p:cNvSpPr>
          <p:nvPr>
            <p:ph idx="1"/>
          </p:nvPr>
        </p:nvSpPr>
        <p:spPr>
          <a:xfrm>
            <a:off x="127000" y="1524000"/>
            <a:ext cx="10513566" cy="8316259"/>
          </a:xfrm>
        </p:spPr>
        <p:txBody>
          <a:bodyPr/>
          <a:lstStyle/>
          <a:p>
            <a:pPr eaLnBrk="1" hangingPunct="1"/>
            <a:r>
              <a:rPr lang="en-US" altLang="en-US" sz="4800" cap="none" dirty="0">
                <a:solidFill>
                  <a:srgbClr val="C00000"/>
                </a:solidFill>
              </a:rPr>
              <a:t>Negative(Dental work)</a:t>
            </a:r>
          </a:p>
          <a:p>
            <a:pPr eaLnBrk="1" hangingPunct="1"/>
            <a:r>
              <a:rPr lang="en-US" altLang="en-US" sz="4800" cap="none" dirty="0">
                <a:solidFill>
                  <a:srgbClr val="C00000"/>
                </a:solidFill>
              </a:rPr>
              <a:t>Nonexistent(Family Planning)</a:t>
            </a:r>
          </a:p>
          <a:p>
            <a:pPr eaLnBrk="1" hangingPunct="1"/>
            <a:r>
              <a:rPr lang="en-US" altLang="en-US" sz="4800" cap="none" dirty="0">
                <a:solidFill>
                  <a:srgbClr val="C00000"/>
                </a:solidFill>
              </a:rPr>
              <a:t>Latent(</a:t>
            </a:r>
            <a:r>
              <a:rPr lang="en-US" sz="1600" i="1" dirty="0">
                <a:solidFill>
                  <a:srgbClr val="FF0000"/>
                </a:solidFill>
              </a:rPr>
              <a:t>Latent demand</a:t>
            </a:r>
            <a:r>
              <a:rPr lang="en-US" sz="1600" dirty="0">
                <a:solidFill>
                  <a:srgbClr val="FF0000"/>
                </a:solidFill>
              </a:rPr>
              <a:t> is basically a type of demand that the consumer realizes it later onwards</a:t>
            </a:r>
            <a:r>
              <a:rPr lang="en-US" sz="4800" dirty="0">
                <a:solidFill>
                  <a:srgbClr val="FF0000"/>
                </a:solidFill>
              </a:rPr>
              <a:t>)</a:t>
            </a:r>
            <a:endParaRPr lang="en-US" altLang="en-US" sz="4800" cap="none" dirty="0">
              <a:solidFill>
                <a:srgbClr val="FF0000"/>
              </a:solidFill>
            </a:endParaRPr>
          </a:p>
          <a:p>
            <a:pPr eaLnBrk="1" hangingPunct="1"/>
            <a:r>
              <a:rPr lang="en-US" altLang="en-US" sz="4800" cap="none" dirty="0">
                <a:solidFill>
                  <a:srgbClr val="C00000"/>
                </a:solidFill>
              </a:rPr>
              <a:t>Declining</a:t>
            </a:r>
          </a:p>
          <a:p>
            <a:pPr eaLnBrk="1" hangingPunct="1"/>
            <a:r>
              <a:rPr lang="en-US" altLang="en-US" sz="4800" cap="none" dirty="0">
                <a:solidFill>
                  <a:srgbClr val="C00000"/>
                </a:solidFill>
              </a:rPr>
              <a:t>Irregular</a:t>
            </a:r>
          </a:p>
          <a:p>
            <a:pPr eaLnBrk="1" hangingPunct="1"/>
            <a:r>
              <a:rPr lang="en-US" altLang="en-US" sz="5400" cap="none" dirty="0">
                <a:solidFill>
                  <a:srgbClr val="C00000"/>
                </a:solidFill>
              </a:rPr>
              <a:t>Unwholesome</a:t>
            </a:r>
            <a:r>
              <a:rPr lang="en-US" altLang="en-US" sz="1600" cap="none" dirty="0">
                <a:solidFill>
                  <a:srgbClr val="C00000"/>
                </a:solidFill>
              </a:rPr>
              <a:t>(he customer should not desire the product, yet the customer wants the product badly. Best example of unwholesome demand are cigarettes, alcohol, pirated movies</a:t>
            </a:r>
            <a:r>
              <a:rPr lang="en-US" altLang="en-US" sz="4800" cap="none" dirty="0">
                <a:solidFill>
                  <a:srgbClr val="C00000"/>
                </a:solidFill>
              </a:rPr>
              <a:t>)</a:t>
            </a:r>
          </a:p>
          <a:p>
            <a:pPr eaLnBrk="1" hangingPunct="1"/>
            <a:r>
              <a:rPr lang="en-US" altLang="en-US" sz="4800" cap="none" dirty="0">
                <a:solidFill>
                  <a:srgbClr val="C00000"/>
                </a:solidFill>
              </a:rPr>
              <a:t>Full(</a:t>
            </a:r>
            <a:r>
              <a:rPr lang="en-US" altLang="en-US" sz="2800" cap="none" dirty="0">
                <a:solidFill>
                  <a:srgbClr val="C00000"/>
                </a:solidFill>
              </a:rPr>
              <a:t>The products have the same demand all over the year. For example, medicines always have full demand).</a:t>
            </a:r>
          </a:p>
          <a:p>
            <a:pPr eaLnBrk="1" hangingPunct="1"/>
            <a:r>
              <a:rPr lang="en-US" altLang="en-US" sz="4800" cap="none" dirty="0">
                <a:solidFill>
                  <a:srgbClr val="C00000"/>
                </a:solidFill>
              </a:rPr>
              <a:t>Overfull</a:t>
            </a:r>
            <a:r>
              <a:rPr lang="en-US" altLang="en-US" sz="4000" cap="none" dirty="0">
                <a:solidFill>
                  <a:srgbClr val="C00000"/>
                </a:solidFill>
              </a:rPr>
              <a:t>(Price of Product goes up during festival seasons).</a:t>
            </a:r>
          </a:p>
        </p:txBody>
      </p:sp>
      <p:pic>
        <p:nvPicPr>
          <p:cNvPr id="22532" name="Picture 1">
            <a:extLst>
              <a:ext uri="{FF2B5EF4-FFF2-40B4-BE49-F238E27FC236}">
                <a16:creationId xmlns:a16="http://schemas.microsoft.com/office/drawing/2014/main" id="{731B75AE-5B90-1A90-76BE-F80DA5F9B5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00" y="1736122"/>
            <a:ext cx="4637617" cy="589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76C32D79-6B3B-EE0A-797D-7B51B02FBF13}"/>
              </a:ext>
            </a:extLst>
          </p:cNvPr>
          <p:cNvSpPr>
            <a:spLocks noGrp="1"/>
          </p:cNvSpPr>
          <p:nvPr>
            <p:ph type="title"/>
          </p:nvPr>
        </p:nvSpPr>
        <p:spPr>
          <a:xfrm>
            <a:off x="2641600" y="914400"/>
            <a:ext cx="10972800" cy="2462021"/>
          </a:xfrm>
        </p:spPr>
        <p:txBody>
          <a:bodyPr/>
          <a:lstStyle/>
          <a:p>
            <a:pPr>
              <a:defRPr/>
            </a:pPr>
            <a:r>
              <a:rPr lang="en-US" sz="5333" dirty="0">
                <a:effectLst>
                  <a:outerShdw blurRad="38100" dist="38100" dir="2700000" algn="tl">
                    <a:srgbClr val="C0C0C0"/>
                  </a:outerShdw>
                </a:effectLst>
              </a:rPr>
              <a:t>Fig. 1.1</a:t>
            </a:r>
            <a:br>
              <a:rPr lang="en-US" sz="5333" dirty="0">
                <a:effectLst>
                  <a:outerShdw blurRad="38100" dist="38100" dir="2700000" algn="tl">
                    <a:srgbClr val="C0C0C0"/>
                  </a:outerShdw>
                </a:effectLst>
              </a:rPr>
            </a:br>
            <a:r>
              <a:rPr lang="en-US" sz="5333" dirty="0">
                <a:effectLst>
                  <a:outerShdw blurRad="38100" dist="38100" dir="2700000" algn="tl">
                    <a:srgbClr val="C0C0C0"/>
                  </a:outerShdw>
                </a:effectLst>
              </a:rPr>
              <a:t>Structure Of Flows In A Modern Exchange Economy</a:t>
            </a:r>
          </a:p>
        </p:txBody>
      </p:sp>
      <p:pic>
        <p:nvPicPr>
          <p:cNvPr id="23557" name="Picture 1">
            <a:extLst>
              <a:ext uri="{FF2B5EF4-FFF2-40B4-BE49-F238E27FC236}">
                <a16:creationId xmlns:a16="http://schemas.microsoft.com/office/drawing/2014/main" id="{17380E0F-8F59-F865-3860-EBEB047A1D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3581400"/>
            <a:ext cx="10972800" cy="5046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E3757F77-B510-B748-88FD-DB2ED41ADB11}"/>
              </a:ext>
            </a:extLst>
          </p:cNvPr>
          <p:cNvSpPr>
            <a:spLocks noGrp="1"/>
          </p:cNvSpPr>
          <p:nvPr>
            <p:ph type="title"/>
          </p:nvPr>
        </p:nvSpPr>
        <p:spPr>
          <a:xfrm>
            <a:off x="2641600" y="1016001"/>
            <a:ext cx="10972800" cy="1641347"/>
          </a:xfrm>
        </p:spPr>
        <p:txBody>
          <a:bodyPr/>
          <a:lstStyle/>
          <a:p>
            <a:pPr>
              <a:defRPr/>
            </a:pPr>
            <a:r>
              <a:rPr lang="en-US" sz="5333" dirty="0">
                <a:effectLst>
                  <a:outerShdw blurRad="38100" dist="38100" dir="2700000" algn="tl">
                    <a:srgbClr val="C0C0C0"/>
                  </a:outerShdw>
                </a:effectLst>
              </a:rPr>
              <a:t>Fig. 1.2 </a:t>
            </a:r>
            <a:br>
              <a:rPr lang="en-US" sz="5333" dirty="0">
                <a:effectLst>
                  <a:outerShdw blurRad="38100" dist="38100" dir="2700000" algn="tl">
                    <a:srgbClr val="C0C0C0"/>
                  </a:outerShdw>
                </a:effectLst>
              </a:rPr>
            </a:br>
            <a:r>
              <a:rPr lang="en-US" sz="5333" dirty="0">
                <a:effectLst>
                  <a:outerShdw blurRad="38100" dist="38100" dir="2700000" algn="tl">
                    <a:srgbClr val="C0C0C0"/>
                  </a:outerShdw>
                </a:effectLst>
              </a:rPr>
              <a:t>A Simple Marketing System</a:t>
            </a:r>
          </a:p>
        </p:txBody>
      </p:sp>
      <p:sp>
        <p:nvSpPr>
          <p:cNvPr id="24579" name="Footer Placeholder 5">
            <a:extLst>
              <a:ext uri="{FF2B5EF4-FFF2-40B4-BE49-F238E27FC236}">
                <a16:creationId xmlns:a16="http://schemas.microsoft.com/office/drawing/2014/main" id="{14336775-B20F-2835-BCD6-D146A8FB580D}"/>
              </a:ext>
            </a:extLst>
          </p:cNvPr>
          <p:cNvSpPr>
            <a:spLocks noGrp="1" noChangeArrowheads="1"/>
          </p:cNvSpPr>
          <p:nvPr>
            <p:ph type="ftr" sz="quarter" idx="10"/>
          </p:nvPr>
        </p:nvSpPr>
        <p:spPr bwMode="auto">
          <a:xfrm>
            <a:off x="381000" y="6324600"/>
            <a:ext cx="85344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400" kern="1200">
                <a:solidFill>
                  <a:schemeClr val="tx1"/>
                </a:solidFill>
                <a:latin typeface="Sans Guilt MB"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r"/>
            <a:r>
              <a:rPr lang="en-US" altLang="en-US"/>
              <a:t>COPYRIGHT © 2016 PEARSON EDUCATION LTD. </a:t>
            </a:r>
            <a:r>
              <a:rPr lang="en-US" altLang="en-US">
                <a:latin typeface="Arial" panose="020B0604020202020204" pitchFamily="34" charset="0"/>
              </a:rPr>
              <a:t>			</a:t>
            </a:r>
            <a:r>
              <a:rPr lang="en-US" altLang="en-US"/>
              <a:t>1-</a:t>
            </a:r>
            <a:fld id="{95D8FD3F-CE91-442F-A7BB-3D38A179FBF9}" type="slidenum">
              <a:rPr lang="en-US" altLang="en-US" smtClean="0"/>
              <a:pPr algn="r"/>
              <a:t>32</a:t>
            </a:fld>
            <a:endParaRPr lang="en-US" altLang="en-US">
              <a:solidFill>
                <a:srgbClr val="262673"/>
              </a:solidFill>
            </a:endParaRPr>
          </a:p>
        </p:txBody>
      </p:sp>
      <p:pic>
        <p:nvPicPr>
          <p:cNvPr id="24580" name="Picture 1">
            <a:extLst>
              <a:ext uri="{FF2B5EF4-FFF2-40B4-BE49-F238E27FC236}">
                <a16:creationId xmlns:a16="http://schemas.microsoft.com/office/drawing/2014/main" id="{E02EC835-437D-5521-66A9-5C34E0A11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3064933"/>
            <a:ext cx="12192000" cy="445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6C97398-B37D-24BB-285B-7BAD23123FDC}"/>
              </a:ext>
            </a:extLst>
          </p:cNvPr>
          <p:cNvSpPr>
            <a:spLocks noGrp="1"/>
          </p:cNvSpPr>
          <p:nvPr>
            <p:ph type="title"/>
          </p:nvPr>
        </p:nvSpPr>
        <p:spPr>
          <a:xfrm>
            <a:off x="2871217" y="997458"/>
            <a:ext cx="10513566" cy="677108"/>
          </a:xfrm>
        </p:spPr>
        <p:txBody>
          <a:bodyPr/>
          <a:lstStyle/>
          <a:p>
            <a:pPr>
              <a:defRPr/>
            </a:pPr>
            <a:r>
              <a:rPr lang="en-US" sz="4400" cap="none" dirty="0">
                <a:effectLst>
                  <a:outerShdw blurRad="38100" dist="38100" dir="2700000" algn="tl">
                    <a:srgbClr val="C0C0C0"/>
                  </a:outerShdw>
                </a:effectLst>
              </a:rPr>
              <a:t>Key Customer Markets</a:t>
            </a:r>
          </a:p>
        </p:txBody>
      </p:sp>
      <p:sp>
        <p:nvSpPr>
          <p:cNvPr id="25603" name="Content Placeholder 2">
            <a:extLst>
              <a:ext uri="{FF2B5EF4-FFF2-40B4-BE49-F238E27FC236}">
                <a16:creationId xmlns:a16="http://schemas.microsoft.com/office/drawing/2014/main" id="{20CEAD1E-2A10-0496-74BE-E1B2BB9F0A32}"/>
              </a:ext>
            </a:extLst>
          </p:cNvPr>
          <p:cNvSpPr>
            <a:spLocks noGrp="1"/>
          </p:cNvSpPr>
          <p:nvPr>
            <p:ph idx="1"/>
          </p:nvPr>
        </p:nvSpPr>
        <p:spPr>
          <a:xfrm>
            <a:off x="2641600" y="1727201"/>
            <a:ext cx="10972800" cy="2708434"/>
          </a:xfrm>
        </p:spPr>
        <p:txBody>
          <a:bodyPr/>
          <a:lstStyle/>
          <a:p>
            <a:pPr eaLnBrk="1" hangingPunct="1"/>
            <a:r>
              <a:rPr lang="en-US" altLang="en-US" sz="4400" dirty="0">
                <a:solidFill>
                  <a:srgbClr val="C00000"/>
                </a:solidFill>
              </a:rPr>
              <a:t>Consumer markets</a:t>
            </a:r>
          </a:p>
          <a:p>
            <a:pPr eaLnBrk="1" hangingPunct="1"/>
            <a:r>
              <a:rPr lang="en-US" altLang="en-US" sz="4400" dirty="0">
                <a:solidFill>
                  <a:srgbClr val="C00000"/>
                </a:solidFill>
              </a:rPr>
              <a:t>Business markets</a:t>
            </a:r>
          </a:p>
          <a:p>
            <a:pPr eaLnBrk="1" hangingPunct="1"/>
            <a:r>
              <a:rPr lang="en-US" altLang="en-US" sz="4400" dirty="0">
                <a:solidFill>
                  <a:srgbClr val="C00000"/>
                </a:solidFill>
              </a:rPr>
              <a:t>Global markets</a:t>
            </a:r>
          </a:p>
          <a:p>
            <a:pPr eaLnBrk="1" hangingPunct="1"/>
            <a:r>
              <a:rPr lang="en-US" altLang="en-US" sz="4400" dirty="0">
                <a:solidFill>
                  <a:srgbClr val="C00000"/>
                </a:solidFill>
              </a:rPr>
              <a:t>Nonprofit &amp; governmental markets</a:t>
            </a:r>
          </a:p>
        </p:txBody>
      </p:sp>
      <p:pic>
        <p:nvPicPr>
          <p:cNvPr id="2" name="Picture 1">
            <a:extLst>
              <a:ext uri="{FF2B5EF4-FFF2-40B4-BE49-F238E27FC236}">
                <a16:creationId xmlns:a16="http://schemas.microsoft.com/office/drawing/2014/main" id="{A6337003-39B6-85F3-EF9F-6C61E5C7C62A}"/>
              </a:ext>
            </a:extLst>
          </p:cNvPr>
          <p:cNvPicPr>
            <a:picLocks noChangeAspect="1"/>
          </p:cNvPicPr>
          <p:nvPr/>
        </p:nvPicPr>
        <p:blipFill>
          <a:blip r:embed="rId3"/>
          <a:stretch>
            <a:fillRect/>
          </a:stretch>
        </p:blipFill>
        <p:spPr>
          <a:xfrm>
            <a:off x="9804400" y="1422401"/>
            <a:ext cx="4117703" cy="2512819"/>
          </a:xfrm>
          <a:prstGeom prst="rect">
            <a:avLst/>
          </a:prstGeom>
        </p:spPr>
      </p:pic>
      <p:pic>
        <p:nvPicPr>
          <p:cNvPr id="3" name="Picture 2">
            <a:extLst>
              <a:ext uri="{FF2B5EF4-FFF2-40B4-BE49-F238E27FC236}">
                <a16:creationId xmlns:a16="http://schemas.microsoft.com/office/drawing/2014/main" id="{CE24CBC3-84EF-3695-B37C-A711126A4115}"/>
              </a:ext>
            </a:extLst>
          </p:cNvPr>
          <p:cNvPicPr>
            <a:picLocks noChangeAspect="1"/>
          </p:cNvPicPr>
          <p:nvPr/>
        </p:nvPicPr>
        <p:blipFill>
          <a:blip r:embed="rId4"/>
          <a:stretch>
            <a:fillRect/>
          </a:stretch>
        </p:blipFill>
        <p:spPr>
          <a:xfrm>
            <a:off x="584200" y="4925566"/>
            <a:ext cx="4854866" cy="3661665"/>
          </a:xfrm>
          <a:prstGeom prst="rect">
            <a:avLst/>
          </a:prstGeom>
        </p:spPr>
      </p:pic>
      <p:pic>
        <p:nvPicPr>
          <p:cNvPr id="4" name="Picture 3">
            <a:extLst>
              <a:ext uri="{FF2B5EF4-FFF2-40B4-BE49-F238E27FC236}">
                <a16:creationId xmlns:a16="http://schemas.microsoft.com/office/drawing/2014/main" id="{F7027F9C-DDDF-2CEA-2C0B-38CECACF4E26}"/>
              </a:ext>
            </a:extLst>
          </p:cNvPr>
          <p:cNvPicPr>
            <a:picLocks noChangeAspect="1"/>
          </p:cNvPicPr>
          <p:nvPr/>
        </p:nvPicPr>
        <p:blipFill>
          <a:blip r:embed="rId5"/>
          <a:stretch>
            <a:fillRect/>
          </a:stretch>
        </p:blipFill>
        <p:spPr>
          <a:xfrm>
            <a:off x="10642600" y="4610827"/>
            <a:ext cx="5029200" cy="3301999"/>
          </a:xfrm>
          <a:prstGeom prst="rect">
            <a:avLst/>
          </a:prstGeom>
        </p:spPr>
      </p:pic>
      <p:pic>
        <p:nvPicPr>
          <p:cNvPr id="5" name="Picture 4">
            <a:extLst>
              <a:ext uri="{FF2B5EF4-FFF2-40B4-BE49-F238E27FC236}">
                <a16:creationId xmlns:a16="http://schemas.microsoft.com/office/drawing/2014/main" id="{0D90B999-0B65-49A8-007D-9F95DE928133}"/>
              </a:ext>
            </a:extLst>
          </p:cNvPr>
          <p:cNvPicPr>
            <a:picLocks noChangeAspect="1"/>
          </p:cNvPicPr>
          <p:nvPr/>
        </p:nvPicPr>
        <p:blipFill>
          <a:blip r:embed="rId6"/>
          <a:stretch>
            <a:fillRect/>
          </a:stretch>
        </p:blipFill>
        <p:spPr>
          <a:xfrm>
            <a:off x="5822950" y="4968207"/>
            <a:ext cx="4610100" cy="361902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5EB2DC-902C-C9C6-6EDC-111A97CB19AC}"/>
              </a:ext>
            </a:extLst>
          </p:cNvPr>
          <p:cNvPicPr>
            <a:picLocks noChangeAspect="1"/>
          </p:cNvPicPr>
          <p:nvPr/>
        </p:nvPicPr>
        <p:blipFill>
          <a:blip r:embed="rId2"/>
          <a:stretch>
            <a:fillRect/>
          </a:stretch>
        </p:blipFill>
        <p:spPr>
          <a:xfrm>
            <a:off x="355600" y="762000"/>
            <a:ext cx="5686425" cy="4419600"/>
          </a:xfrm>
          <a:prstGeom prst="rect">
            <a:avLst/>
          </a:prstGeom>
        </p:spPr>
      </p:pic>
      <p:pic>
        <p:nvPicPr>
          <p:cNvPr id="6" name="Picture 5">
            <a:extLst>
              <a:ext uri="{FF2B5EF4-FFF2-40B4-BE49-F238E27FC236}">
                <a16:creationId xmlns:a16="http://schemas.microsoft.com/office/drawing/2014/main" id="{B430163D-BBF2-7851-98DE-50D0099565B8}"/>
              </a:ext>
            </a:extLst>
          </p:cNvPr>
          <p:cNvPicPr>
            <a:picLocks noChangeAspect="1"/>
          </p:cNvPicPr>
          <p:nvPr/>
        </p:nvPicPr>
        <p:blipFill>
          <a:blip r:embed="rId3"/>
          <a:stretch>
            <a:fillRect/>
          </a:stretch>
        </p:blipFill>
        <p:spPr>
          <a:xfrm>
            <a:off x="6708774" y="762001"/>
            <a:ext cx="5686425" cy="4614862"/>
          </a:xfrm>
          <a:prstGeom prst="rect">
            <a:avLst/>
          </a:prstGeom>
        </p:spPr>
      </p:pic>
      <p:pic>
        <p:nvPicPr>
          <p:cNvPr id="7" name="Picture 6">
            <a:extLst>
              <a:ext uri="{FF2B5EF4-FFF2-40B4-BE49-F238E27FC236}">
                <a16:creationId xmlns:a16="http://schemas.microsoft.com/office/drawing/2014/main" id="{FB3A769D-2516-B2DB-8157-7D0641AFD539}"/>
              </a:ext>
            </a:extLst>
          </p:cNvPr>
          <p:cNvPicPr>
            <a:picLocks noChangeAspect="1"/>
          </p:cNvPicPr>
          <p:nvPr/>
        </p:nvPicPr>
        <p:blipFill>
          <a:blip r:embed="rId4"/>
          <a:stretch>
            <a:fillRect/>
          </a:stretch>
        </p:blipFill>
        <p:spPr>
          <a:xfrm>
            <a:off x="12166600" y="2057400"/>
            <a:ext cx="3910586" cy="4614862"/>
          </a:xfrm>
          <a:prstGeom prst="rect">
            <a:avLst/>
          </a:prstGeom>
        </p:spPr>
      </p:pic>
      <p:pic>
        <p:nvPicPr>
          <p:cNvPr id="8" name="Picture 7">
            <a:extLst>
              <a:ext uri="{FF2B5EF4-FFF2-40B4-BE49-F238E27FC236}">
                <a16:creationId xmlns:a16="http://schemas.microsoft.com/office/drawing/2014/main" id="{ACEA7E73-4DCB-F769-D53F-066DE26A1FB3}"/>
              </a:ext>
            </a:extLst>
          </p:cNvPr>
          <p:cNvPicPr>
            <a:picLocks noChangeAspect="1"/>
          </p:cNvPicPr>
          <p:nvPr/>
        </p:nvPicPr>
        <p:blipFill>
          <a:blip r:embed="rId5"/>
          <a:stretch>
            <a:fillRect/>
          </a:stretch>
        </p:blipFill>
        <p:spPr>
          <a:xfrm>
            <a:off x="693737" y="5562600"/>
            <a:ext cx="5829300" cy="3157537"/>
          </a:xfrm>
          <a:prstGeom prst="rect">
            <a:avLst/>
          </a:prstGeom>
        </p:spPr>
      </p:pic>
      <p:pic>
        <p:nvPicPr>
          <p:cNvPr id="9" name="Picture 8">
            <a:extLst>
              <a:ext uri="{FF2B5EF4-FFF2-40B4-BE49-F238E27FC236}">
                <a16:creationId xmlns:a16="http://schemas.microsoft.com/office/drawing/2014/main" id="{F36C3A62-9BEF-2873-E9D0-8DE098BCA1DB}"/>
              </a:ext>
            </a:extLst>
          </p:cNvPr>
          <p:cNvPicPr>
            <a:picLocks noChangeAspect="1"/>
          </p:cNvPicPr>
          <p:nvPr/>
        </p:nvPicPr>
        <p:blipFill>
          <a:blip r:embed="rId6"/>
          <a:stretch>
            <a:fillRect/>
          </a:stretch>
        </p:blipFill>
        <p:spPr>
          <a:xfrm>
            <a:off x="6939189" y="5879305"/>
            <a:ext cx="5191125" cy="2524125"/>
          </a:xfrm>
          <a:prstGeom prst="rect">
            <a:avLst/>
          </a:prstGeom>
        </p:spPr>
      </p:pic>
    </p:spTree>
    <p:extLst>
      <p:ext uri="{BB962C8B-B14F-4D97-AF65-F5344CB8AC3E}">
        <p14:creationId xmlns:p14="http://schemas.microsoft.com/office/powerpoint/2010/main" val="877993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7E452E-7549-5C21-6DF8-0280A539C11F}"/>
              </a:ext>
            </a:extLst>
          </p:cNvPr>
          <p:cNvPicPr>
            <a:picLocks noChangeAspect="1"/>
          </p:cNvPicPr>
          <p:nvPr/>
        </p:nvPicPr>
        <p:blipFill>
          <a:blip r:embed="rId2"/>
          <a:stretch>
            <a:fillRect/>
          </a:stretch>
        </p:blipFill>
        <p:spPr>
          <a:xfrm>
            <a:off x="889000" y="1143000"/>
            <a:ext cx="5867400" cy="3904488"/>
          </a:xfrm>
          <a:prstGeom prst="rect">
            <a:avLst/>
          </a:prstGeom>
        </p:spPr>
      </p:pic>
      <p:pic>
        <p:nvPicPr>
          <p:cNvPr id="5" name="Picture 4">
            <a:extLst>
              <a:ext uri="{FF2B5EF4-FFF2-40B4-BE49-F238E27FC236}">
                <a16:creationId xmlns:a16="http://schemas.microsoft.com/office/drawing/2014/main" id="{D7F5239A-8246-9C21-30F4-EB316D0A91AD}"/>
              </a:ext>
            </a:extLst>
          </p:cNvPr>
          <p:cNvPicPr>
            <a:picLocks noChangeAspect="1"/>
          </p:cNvPicPr>
          <p:nvPr/>
        </p:nvPicPr>
        <p:blipFill>
          <a:blip r:embed="rId3"/>
          <a:stretch>
            <a:fillRect/>
          </a:stretch>
        </p:blipFill>
        <p:spPr>
          <a:xfrm>
            <a:off x="7366000" y="1142999"/>
            <a:ext cx="6096000" cy="3933645"/>
          </a:xfrm>
          <a:prstGeom prst="rect">
            <a:avLst/>
          </a:prstGeom>
        </p:spPr>
      </p:pic>
      <p:pic>
        <p:nvPicPr>
          <p:cNvPr id="6" name="Picture 5">
            <a:extLst>
              <a:ext uri="{FF2B5EF4-FFF2-40B4-BE49-F238E27FC236}">
                <a16:creationId xmlns:a16="http://schemas.microsoft.com/office/drawing/2014/main" id="{B735BEE1-8B8F-F211-D5B5-32BB587320CE}"/>
              </a:ext>
            </a:extLst>
          </p:cNvPr>
          <p:cNvPicPr>
            <a:picLocks noChangeAspect="1"/>
          </p:cNvPicPr>
          <p:nvPr/>
        </p:nvPicPr>
        <p:blipFill>
          <a:blip r:embed="rId4"/>
          <a:stretch>
            <a:fillRect/>
          </a:stretch>
        </p:blipFill>
        <p:spPr>
          <a:xfrm>
            <a:off x="1041400" y="5334000"/>
            <a:ext cx="5562600" cy="3162300"/>
          </a:xfrm>
          <a:prstGeom prst="rect">
            <a:avLst/>
          </a:prstGeom>
        </p:spPr>
      </p:pic>
      <p:pic>
        <p:nvPicPr>
          <p:cNvPr id="7" name="Picture 6">
            <a:extLst>
              <a:ext uri="{FF2B5EF4-FFF2-40B4-BE49-F238E27FC236}">
                <a16:creationId xmlns:a16="http://schemas.microsoft.com/office/drawing/2014/main" id="{E0D45706-B0E5-9CAD-FE2D-E4FDDC241525}"/>
              </a:ext>
            </a:extLst>
          </p:cNvPr>
          <p:cNvPicPr>
            <a:picLocks noChangeAspect="1"/>
          </p:cNvPicPr>
          <p:nvPr/>
        </p:nvPicPr>
        <p:blipFill>
          <a:blip r:embed="rId5"/>
          <a:stretch>
            <a:fillRect/>
          </a:stretch>
        </p:blipFill>
        <p:spPr>
          <a:xfrm>
            <a:off x="7213600" y="5334000"/>
            <a:ext cx="6934200" cy="3400425"/>
          </a:xfrm>
          <a:prstGeom prst="rect">
            <a:avLst/>
          </a:prstGeom>
        </p:spPr>
      </p:pic>
    </p:spTree>
    <p:extLst>
      <p:ext uri="{BB962C8B-B14F-4D97-AF65-F5344CB8AC3E}">
        <p14:creationId xmlns:p14="http://schemas.microsoft.com/office/powerpoint/2010/main" val="4206000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F97F3C-3F81-AC60-066D-4CA373B80BE1}"/>
              </a:ext>
            </a:extLst>
          </p:cNvPr>
          <p:cNvPicPr>
            <a:picLocks noChangeAspect="1"/>
          </p:cNvPicPr>
          <p:nvPr/>
        </p:nvPicPr>
        <p:blipFill>
          <a:blip r:embed="rId2"/>
          <a:stretch>
            <a:fillRect/>
          </a:stretch>
        </p:blipFill>
        <p:spPr>
          <a:xfrm>
            <a:off x="0" y="1371600"/>
            <a:ext cx="13462000" cy="7543800"/>
          </a:xfrm>
          <a:prstGeom prst="rect">
            <a:avLst/>
          </a:prstGeom>
        </p:spPr>
      </p:pic>
    </p:spTree>
    <p:extLst>
      <p:ext uri="{BB962C8B-B14F-4D97-AF65-F5344CB8AC3E}">
        <p14:creationId xmlns:p14="http://schemas.microsoft.com/office/powerpoint/2010/main" val="3938960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37A045-D194-6F3E-8E3D-A1DAF2480645}"/>
              </a:ext>
            </a:extLst>
          </p:cNvPr>
          <p:cNvPicPr>
            <a:picLocks noChangeAspect="1"/>
          </p:cNvPicPr>
          <p:nvPr/>
        </p:nvPicPr>
        <p:blipFill>
          <a:blip r:embed="rId2"/>
          <a:stretch>
            <a:fillRect/>
          </a:stretch>
        </p:blipFill>
        <p:spPr>
          <a:xfrm>
            <a:off x="0" y="0"/>
            <a:ext cx="16256000" cy="9296400"/>
          </a:xfrm>
          <a:prstGeom prst="rect">
            <a:avLst/>
          </a:prstGeom>
        </p:spPr>
      </p:pic>
    </p:spTree>
    <p:extLst>
      <p:ext uri="{BB962C8B-B14F-4D97-AF65-F5344CB8AC3E}">
        <p14:creationId xmlns:p14="http://schemas.microsoft.com/office/powerpoint/2010/main" val="3576597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E9F94-F702-20EE-44FD-4CBC8EB2ABC7}"/>
              </a:ext>
            </a:extLst>
          </p:cNvPr>
          <p:cNvPicPr>
            <a:picLocks noChangeAspect="1"/>
          </p:cNvPicPr>
          <p:nvPr/>
        </p:nvPicPr>
        <p:blipFill>
          <a:blip r:embed="rId2"/>
          <a:stretch>
            <a:fillRect/>
          </a:stretch>
        </p:blipFill>
        <p:spPr>
          <a:xfrm>
            <a:off x="660400" y="1219201"/>
            <a:ext cx="10287000" cy="5282514"/>
          </a:xfrm>
          <a:prstGeom prst="rect">
            <a:avLst/>
          </a:prstGeom>
        </p:spPr>
      </p:pic>
    </p:spTree>
    <p:extLst>
      <p:ext uri="{BB962C8B-B14F-4D97-AF65-F5344CB8AC3E}">
        <p14:creationId xmlns:p14="http://schemas.microsoft.com/office/powerpoint/2010/main" val="3687302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569B-00D1-0D0F-B6D5-575BCB9D7FEF}"/>
              </a:ext>
            </a:extLst>
          </p:cNvPr>
          <p:cNvSpPr>
            <a:spLocks noGrp="1"/>
          </p:cNvSpPr>
          <p:nvPr>
            <p:ph type="title"/>
          </p:nvPr>
        </p:nvSpPr>
        <p:spPr>
          <a:xfrm>
            <a:off x="127000" y="1219200"/>
            <a:ext cx="15849600" cy="9017853"/>
          </a:xfrm>
        </p:spPr>
        <p:txBody>
          <a:bodyPr/>
          <a:lstStyle/>
          <a:p>
            <a:pPr algn="l"/>
            <a:r>
              <a:rPr lang="en-US" sz="3600" dirty="0">
                <a:solidFill>
                  <a:srgbClr val="002060"/>
                </a:solidFill>
              </a:rPr>
              <a:t>Core Marketing Concepts</a:t>
            </a:r>
            <a:br>
              <a:rPr lang="en-US" sz="3600" dirty="0">
                <a:solidFill>
                  <a:srgbClr val="002060"/>
                </a:solidFill>
              </a:rPr>
            </a:br>
            <a:br>
              <a:rPr lang="en-US" sz="3600" dirty="0">
                <a:solidFill>
                  <a:srgbClr val="002060"/>
                </a:solidFill>
              </a:rPr>
            </a:br>
            <a:r>
              <a:rPr lang="en-US" sz="3600" b="1" i="0" u="none" strike="noStrike" baseline="0" dirty="0">
                <a:solidFill>
                  <a:srgbClr val="002060"/>
                </a:solidFill>
                <a:latin typeface="GillSansMTPro-BookBold"/>
              </a:rPr>
              <a:t>Needs, Wants, and Demands</a:t>
            </a:r>
            <a:br>
              <a:rPr lang="en-US" sz="3600" b="1" i="0" u="none" strike="noStrike" baseline="0" dirty="0">
                <a:latin typeface="GillSansMTPro-BookBold"/>
              </a:rPr>
            </a:br>
            <a:r>
              <a:rPr lang="en-US" sz="3600" b="0" i="1" u="none" strike="noStrike" baseline="0" dirty="0">
                <a:solidFill>
                  <a:srgbClr val="C00000"/>
                </a:solidFill>
                <a:latin typeface="MinionPro-It"/>
              </a:rPr>
              <a:t>Needs </a:t>
            </a:r>
            <a:r>
              <a:rPr lang="en-US" sz="3600" b="0" i="0" u="none" strike="noStrike" baseline="0" dirty="0">
                <a:solidFill>
                  <a:srgbClr val="C00000"/>
                </a:solidFill>
                <a:latin typeface="MinionPro-Regular"/>
              </a:rPr>
              <a:t>are the basic human requirements such as for air, food, water, clothing, and shelter. </a:t>
            </a:r>
            <a:br>
              <a:rPr lang="en-US" sz="3600" b="0" i="0" u="none" strike="noStrike" baseline="0" dirty="0">
                <a:solidFill>
                  <a:srgbClr val="C00000"/>
                </a:solidFill>
                <a:latin typeface="MinionPro-Regular"/>
              </a:rPr>
            </a:br>
            <a:r>
              <a:rPr lang="en-US" sz="3600" b="0" i="0" u="none" strike="noStrike" baseline="0" dirty="0">
                <a:solidFill>
                  <a:srgbClr val="C00000"/>
                </a:solidFill>
                <a:latin typeface="MinionPro-Regular"/>
              </a:rPr>
              <a:t>Humans also have strong needs for recreation, education, and entertainment. </a:t>
            </a:r>
            <a:br>
              <a:rPr lang="en-US" sz="3600" b="0" i="0" u="none" strike="noStrike" baseline="0" dirty="0">
                <a:solidFill>
                  <a:srgbClr val="C00000"/>
                </a:solidFill>
                <a:latin typeface="MinionPro-Regular"/>
              </a:rPr>
            </a:br>
            <a:r>
              <a:rPr lang="en-US" sz="3600" b="0" i="0" u="none" strike="noStrike" baseline="0" dirty="0">
                <a:solidFill>
                  <a:srgbClr val="C00000"/>
                </a:solidFill>
                <a:latin typeface="MinionPro-Regular"/>
              </a:rPr>
              <a:t>These needs become </a:t>
            </a:r>
            <a:r>
              <a:rPr lang="en-US" sz="3600" b="0" i="1" u="none" strike="noStrike" baseline="0" dirty="0">
                <a:solidFill>
                  <a:srgbClr val="002060"/>
                </a:solidFill>
                <a:latin typeface="MinionPro-It"/>
              </a:rPr>
              <a:t>wants</a:t>
            </a:r>
            <a:r>
              <a:rPr lang="en-US" sz="3600" b="0" i="1" u="none" strike="noStrike" baseline="0" dirty="0">
                <a:solidFill>
                  <a:srgbClr val="C00000"/>
                </a:solidFill>
                <a:latin typeface="MinionPro-It"/>
              </a:rPr>
              <a:t> </a:t>
            </a:r>
            <a:r>
              <a:rPr lang="en-US" sz="3600" b="0" i="0" u="none" strike="noStrike" baseline="0" dirty="0">
                <a:solidFill>
                  <a:srgbClr val="C00000"/>
                </a:solidFill>
                <a:latin typeface="MinionPro-Regular"/>
              </a:rPr>
              <a:t>when directed to specific objects that might satisfy the need.</a:t>
            </a:r>
            <a:br>
              <a:rPr lang="en-US" sz="3600" b="0" i="0" u="none" strike="noStrike" baseline="0" dirty="0">
                <a:solidFill>
                  <a:srgbClr val="C00000"/>
                </a:solidFill>
                <a:latin typeface="MinionPro-Regular"/>
              </a:rPr>
            </a:br>
            <a:r>
              <a:rPr lang="en-US" sz="3600" b="0" i="0" u="none" strike="noStrike" baseline="0" dirty="0">
                <a:solidFill>
                  <a:srgbClr val="C00000"/>
                </a:solidFill>
                <a:latin typeface="MinionPro-Regular"/>
              </a:rPr>
              <a:t>Our wants are shaped by our society.</a:t>
            </a:r>
            <a:br>
              <a:rPr lang="en-US" sz="3600" b="0" i="0" u="none" strike="noStrike" baseline="0" dirty="0">
                <a:solidFill>
                  <a:srgbClr val="C00000"/>
                </a:solidFill>
                <a:latin typeface="MinionPro-Regular"/>
              </a:rPr>
            </a:br>
            <a:r>
              <a:rPr lang="en-US" sz="3600" b="0" i="0" u="none" strike="noStrike" baseline="0" dirty="0">
                <a:solidFill>
                  <a:srgbClr val="002060"/>
                </a:solidFill>
                <a:latin typeface="MinionPro-Regular"/>
              </a:rPr>
              <a:t>Demands</a:t>
            </a:r>
            <a:r>
              <a:rPr lang="en-US" sz="3600" b="0" i="0" u="none" strike="noStrike" baseline="0" dirty="0">
                <a:solidFill>
                  <a:srgbClr val="C00000"/>
                </a:solidFill>
                <a:latin typeface="MinionPro-Regular"/>
              </a:rPr>
              <a:t> are wants for specific products backed by an ability to pay. </a:t>
            </a:r>
            <a:br>
              <a:rPr lang="en-US" sz="3600" b="0" i="0" u="none" strike="noStrike" baseline="0" dirty="0">
                <a:solidFill>
                  <a:srgbClr val="C00000"/>
                </a:solidFill>
                <a:latin typeface="MinionPro-Regular"/>
              </a:rPr>
            </a:br>
            <a:r>
              <a:rPr lang="en-US" sz="3600" b="0" i="0" u="none" strike="noStrike" baseline="0" dirty="0">
                <a:solidFill>
                  <a:srgbClr val="C00000"/>
                </a:solidFill>
                <a:latin typeface="MinionPro-Regular"/>
              </a:rPr>
              <a:t>Many people want a Mercedes; only a few can buy one. </a:t>
            </a:r>
            <a:br>
              <a:rPr lang="en-US" sz="3600" b="0" i="0" u="none" strike="noStrike" baseline="0" dirty="0">
                <a:solidFill>
                  <a:srgbClr val="C00000"/>
                </a:solidFill>
                <a:latin typeface="MinionPro-Regular"/>
              </a:rPr>
            </a:br>
            <a:r>
              <a:rPr lang="en-US" sz="3600" b="0" i="0" u="none" strike="noStrike" baseline="0" dirty="0">
                <a:solidFill>
                  <a:srgbClr val="C00000"/>
                </a:solidFill>
                <a:latin typeface="MinionPro-Regular"/>
              </a:rPr>
              <a:t>Companies must measure not only how many people want their product, but also how many are willing and able to buy it.</a:t>
            </a:r>
            <a:br>
              <a:rPr lang="en-US" sz="3600" b="0" i="0" u="none" strike="noStrike" baseline="0" dirty="0">
                <a:solidFill>
                  <a:srgbClr val="C00000"/>
                </a:solidFill>
                <a:latin typeface="MinionPro-Regular"/>
              </a:rPr>
            </a:br>
            <a:br>
              <a:rPr lang="en-US" sz="1800" b="1" i="0" u="none" strike="noStrike" baseline="0" dirty="0">
                <a:solidFill>
                  <a:srgbClr val="C00000"/>
                </a:solidFill>
                <a:latin typeface="GillSansMTPro-BookBold"/>
              </a:rPr>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94533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2852" y="1332517"/>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1879600" y="1250589"/>
            <a:ext cx="12649200" cy="703398"/>
          </a:xfrm>
          <a:prstGeom prst="rect">
            <a:avLst/>
          </a:prstGeom>
          <a:solidFill>
            <a:srgbClr val="001F5F"/>
          </a:solidFill>
        </p:spPr>
        <p:txBody>
          <a:bodyPr vert="horz" wrap="square" lIns="0" tIns="208915" rIns="0" bIns="0" rtlCol="0">
            <a:spAutoFit/>
          </a:bodyPr>
          <a:lstStyle/>
          <a:p>
            <a:pPr marL="186690">
              <a:spcBef>
                <a:spcPts val="1645"/>
              </a:spcBef>
            </a:pPr>
            <a:r>
              <a:rPr lang="en-US" sz="3200" dirty="0">
                <a:solidFill>
                  <a:schemeClr val="bg1"/>
                </a:solidFill>
                <a:latin typeface="Arial Black"/>
                <a:cs typeface="Arial Black"/>
              </a:rPr>
              <a:t>Why Engineers/Technologist need to learn Marketing</a:t>
            </a:r>
            <a:endParaRPr sz="3200" dirty="0">
              <a:solidFill>
                <a:schemeClr val="bg1"/>
              </a:solidFill>
              <a:latin typeface="Arial Black"/>
              <a:cs typeface="Arial Black"/>
            </a:endParaRPr>
          </a:p>
        </p:txBody>
      </p:sp>
      <p:graphicFrame>
        <p:nvGraphicFramePr>
          <p:cNvPr id="4" name="Table 3">
            <a:extLst>
              <a:ext uri="{FF2B5EF4-FFF2-40B4-BE49-F238E27FC236}">
                <a16:creationId xmlns:a16="http://schemas.microsoft.com/office/drawing/2014/main" id="{4F4A893E-93D5-4213-B365-CF2BF66567BF}"/>
              </a:ext>
            </a:extLst>
          </p:cNvPr>
          <p:cNvGraphicFramePr>
            <a:graphicFrameLocks noGrp="1"/>
          </p:cNvGraphicFramePr>
          <p:nvPr>
            <p:extLst>
              <p:ext uri="{D42A27DB-BD31-4B8C-83A1-F6EECF244321}">
                <p14:modId xmlns:p14="http://schemas.microsoft.com/office/powerpoint/2010/main" val="2973368079"/>
              </p:ext>
            </p:extLst>
          </p:nvPr>
        </p:nvGraphicFramePr>
        <p:xfrm>
          <a:off x="1879600" y="2133600"/>
          <a:ext cx="13639800" cy="9849639"/>
        </p:xfrm>
        <a:graphic>
          <a:graphicData uri="http://schemas.openxmlformats.org/drawingml/2006/table">
            <a:tbl>
              <a:tblPr/>
              <a:tblGrid>
                <a:gridCol w="13639800">
                  <a:extLst>
                    <a:ext uri="{9D8B030D-6E8A-4147-A177-3AD203B41FA5}">
                      <a16:colId xmlns:a16="http://schemas.microsoft.com/office/drawing/2014/main" val="627997043"/>
                    </a:ext>
                  </a:extLst>
                </a:gridCol>
              </a:tblGrid>
              <a:tr h="676580">
                <a:tc>
                  <a:txBody>
                    <a:bodyPr/>
                    <a:lstStyle/>
                    <a:p>
                      <a:pPr marL="571500" indent="-571500" algn="just">
                        <a:buFont typeface="Arial" panose="020B0604020202020204" pitchFamily="34" charset="0"/>
                        <a:buChar char="•"/>
                      </a:pPr>
                      <a:r>
                        <a:rPr lang="en-US" sz="4800" b="1" dirty="0">
                          <a:solidFill>
                            <a:srgbClr val="C00000"/>
                          </a:solidFill>
                          <a:effectLst/>
                        </a:rPr>
                        <a:t>The product is the most obvious aspect of marketing for engineers.</a:t>
                      </a:r>
                    </a:p>
                    <a:p>
                      <a:pPr marL="571500" indent="-571500" algn="just">
                        <a:buFont typeface="Arial" panose="020B0604020202020204" pitchFamily="34" charset="0"/>
                        <a:buChar char="•"/>
                      </a:pPr>
                      <a:r>
                        <a:rPr lang="en-US" sz="4800" b="1" dirty="0">
                          <a:solidFill>
                            <a:srgbClr val="C00000"/>
                          </a:solidFill>
                          <a:effectLst/>
                        </a:rPr>
                        <a:t> Designing and creating new products and services is the core job of an engineer.</a:t>
                      </a:r>
                    </a:p>
                    <a:p>
                      <a:pPr marL="571500" indent="-571500" algn="just">
                        <a:buFont typeface="Arial" panose="020B0604020202020204" pitchFamily="34" charset="0"/>
                        <a:buChar char="•"/>
                      </a:pPr>
                      <a:r>
                        <a:rPr lang="en-US" sz="4800" b="1" dirty="0">
                          <a:solidFill>
                            <a:srgbClr val="C00000"/>
                          </a:solidFill>
                          <a:effectLst/>
                        </a:rPr>
                        <a:t> Although technology is important, marketing helps engineers to create better products.</a:t>
                      </a:r>
                    </a:p>
                    <a:p>
                      <a:pPr marL="571500" indent="-571500" algn="just">
                        <a:buFont typeface="Arial" panose="020B0604020202020204" pitchFamily="34" charset="0"/>
                        <a:buChar char="•"/>
                      </a:pPr>
                      <a:r>
                        <a:rPr lang="en-US" sz="4800" b="1" dirty="0">
                          <a:solidFill>
                            <a:srgbClr val="C00000"/>
                          </a:solidFill>
                          <a:effectLst/>
                        </a:rPr>
                        <a:t> Marketing helps engineers to create products that meet the needs of customers.</a:t>
                      </a:r>
                      <a:endParaRPr lang="en-IN" sz="4800" b="1" dirty="0">
                        <a:solidFill>
                          <a:srgbClr val="C00000"/>
                        </a:solidFill>
                        <a:effectLst/>
                      </a:endParaRPr>
                    </a:p>
                  </a:txBody>
                  <a:tcPr marL="17363" marR="17363" marT="8682" marB="8682" anchor="ctr">
                    <a:lnL>
                      <a:noFill/>
                    </a:lnL>
                    <a:lnR>
                      <a:noFill/>
                    </a:lnR>
                    <a:lnT>
                      <a:noFill/>
                    </a:lnT>
                    <a:lnB>
                      <a:noFill/>
                    </a:lnB>
                    <a:solidFill>
                      <a:srgbClr val="FFFFFF"/>
                    </a:solidFill>
                  </a:tcPr>
                </a:tc>
                <a:extLst>
                  <a:ext uri="{0D108BD9-81ED-4DB2-BD59-A6C34878D82A}">
                    <a16:rowId xmlns:a16="http://schemas.microsoft.com/office/drawing/2014/main" val="2255899222"/>
                  </a:ext>
                </a:extLst>
              </a:tr>
              <a:tr h="1326705">
                <a:tc>
                  <a:txBody>
                    <a:bodyPr/>
                    <a:lstStyle/>
                    <a:p>
                      <a:endParaRPr lang="en-IN" sz="4000" b="1" dirty="0">
                        <a:solidFill>
                          <a:srgbClr val="C00000"/>
                        </a:solidFill>
                        <a:effectLst/>
                      </a:endParaRPr>
                    </a:p>
                  </a:txBody>
                  <a:tcPr marL="17363" marR="17363" marT="8682" marB="8682" anchor="ctr">
                    <a:lnL>
                      <a:noFill/>
                    </a:lnL>
                    <a:lnR>
                      <a:noFill/>
                    </a:lnR>
                    <a:lnT>
                      <a:noFill/>
                    </a:lnT>
                    <a:lnB>
                      <a:noFill/>
                    </a:lnB>
                    <a:solidFill>
                      <a:srgbClr val="FFFFFF"/>
                    </a:solidFill>
                  </a:tcPr>
                </a:tc>
                <a:extLst>
                  <a:ext uri="{0D108BD9-81ED-4DB2-BD59-A6C34878D82A}">
                    <a16:rowId xmlns:a16="http://schemas.microsoft.com/office/drawing/2014/main" val="2291389618"/>
                  </a:ext>
                </a:extLst>
              </a:tr>
              <a:tr h="1326705">
                <a:tc>
                  <a:txBody>
                    <a:bodyPr/>
                    <a:lstStyle/>
                    <a:p>
                      <a:endParaRPr lang="en-US" sz="4000" b="1" dirty="0">
                        <a:solidFill>
                          <a:srgbClr val="C00000"/>
                        </a:solidFill>
                        <a:effectLst/>
                      </a:endParaRPr>
                    </a:p>
                  </a:txBody>
                  <a:tcPr marL="17363" marR="17363" marT="8682" marB="8682" anchor="ctr">
                    <a:lnL>
                      <a:noFill/>
                    </a:lnL>
                    <a:lnR>
                      <a:noFill/>
                    </a:lnR>
                    <a:lnT>
                      <a:noFill/>
                    </a:lnT>
                    <a:lnB>
                      <a:noFill/>
                    </a:lnB>
                    <a:solidFill>
                      <a:srgbClr val="FFFFFF"/>
                    </a:solidFill>
                  </a:tcPr>
                </a:tc>
                <a:extLst>
                  <a:ext uri="{0D108BD9-81ED-4DB2-BD59-A6C34878D82A}">
                    <a16:rowId xmlns:a16="http://schemas.microsoft.com/office/drawing/2014/main" val="1556525560"/>
                  </a:ext>
                </a:extLst>
              </a:tr>
              <a:tr h="1326705">
                <a:tc>
                  <a:txBody>
                    <a:bodyPr/>
                    <a:lstStyle/>
                    <a:p>
                      <a:endParaRPr lang="en-US" sz="4000" b="1" dirty="0">
                        <a:solidFill>
                          <a:srgbClr val="C00000"/>
                        </a:solidFill>
                        <a:effectLst/>
                      </a:endParaRPr>
                    </a:p>
                  </a:txBody>
                  <a:tcPr marL="17363" marR="17363" marT="8682" marB="8682" anchor="ctr">
                    <a:lnL>
                      <a:noFill/>
                    </a:lnL>
                    <a:lnR>
                      <a:noFill/>
                    </a:lnR>
                    <a:lnT>
                      <a:noFill/>
                    </a:lnT>
                    <a:lnB>
                      <a:noFill/>
                    </a:lnB>
                    <a:solidFill>
                      <a:srgbClr val="FFFFFF"/>
                    </a:solidFill>
                  </a:tcPr>
                </a:tc>
                <a:extLst>
                  <a:ext uri="{0D108BD9-81ED-4DB2-BD59-A6C34878D82A}">
                    <a16:rowId xmlns:a16="http://schemas.microsoft.com/office/drawing/2014/main" val="3298031565"/>
                  </a:ext>
                </a:extLst>
              </a:tr>
            </a:tbl>
          </a:graphicData>
        </a:graphic>
      </p:graphicFrame>
    </p:spTree>
    <p:extLst>
      <p:ext uri="{BB962C8B-B14F-4D97-AF65-F5344CB8AC3E}">
        <p14:creationId xmlns:p14="http://schemas.microsoft.com/office/powerpoint/2010/main" val="3664750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569B-00D1-0D0F-B6D5-575BCB9D7FEF}"/>
              </a:ext>
            </a:extLst>
          </p:cNvPr>
          <p:cNvSpPr>
            <a:spLocks noGrp="1"/>
          </p:cNvSpPr>
          <p:nvPr>
            <p:ph type="title"/>
          </p:nvPr>
        </p:nvSpPr>
        <p:spPr>
          <a:xfrm>
            <a:off x="355599" y="-152400"/>
            <a:ext cx="15900401" cy="12126397"/>
          </a:xfrm>
        </p:spPr>
        <p:txBody>
          <a:bodyPr/>
          <a:lstStyle/>
          <a:p>
            <a:pPr algn="l"/>
            <a:r>
              <a:rPr lang="en-US" sz="4400" b="0" i="0" u="none" strike="noStrike" baseline="0" dirty="0">
                <a:solidFill>
                  <a:srgbClr val="002060"/>
                </a:solidFill>
                <a:latin typeface="MinionPro-Regular"/>
              </a:rPr>
              <a:t>We can distinguish five types of needs:</a:t>
            </a:r>
            <a:br>
              <a:rPr lang="en-US" sz="4400" b="0" i="0" u="none" strike="noStrike" baseline="0" dirty="0">
                <a:latin typeface="MinionPro-Regular"/>
              </a:rPr>
            </a:br>
            <a:r>
              <a:rPr lang="en-US" sz="4400" b="1" i="0" u="none" strike="noStrike" baseline="0" dirty="0">
                <a:solidFill>
                  <a:srgbClr val="002060"/>
                </a:solidFill>
                <a:latin typeface="MinionPro-Bold"/>
              </a:rPr>
              <a:t>1. </a:t>
            </a:r>
            <a:r>
              <a:rPr lang="en-US" sz="4400" b="0" i="0" u="none" strike="noStrike" baseline="0" dirty="0">
                <a:solidFill>
                  <a:srgbClr val="002060"/>
                </a:solidFill>
                <a:latin typeface="MinionPro-Regular"/>
              </a:rPr>
              <a:t>Stated needs </a:t>
            </a:r>
            <a:r>
              <a:rPr lang="en-US" sz="4400" b="0" i="0" u="none" strike="noStrike" baseline="0" dirty="0">
                <a:solidFill>
                  <a:srgbClr val="C00000"/>
                </a:solidFill>
                <a:latin typeface="MinionPro-Regular"/>
              </a:rPr>
              <a:t>(The customer wants an inexpensive car.)</a:t>
            </a:r>
            <a:br>
              <a:rPr lang="en-US" sz="4400" b="0" i="0" u="none" strike="noStrike" baseline="0" dirty="0">
                <a:solidFill>
                  <a:srgbClr val="C00000"/>
                </a:solidFill>
                <a:latin typeface="MinionPro-Regular"/>
              </a:rPr>
            </a:br>
            <a:r>
              <a:rPr lang="en-US" sz="4400" b="1" i="0" u="none" strike="noStrike" baseline="0" dirty="0">
                <a:solidFill>
                  <a:srgbClr val="002060"/>
                </a:solidFill>
                <a:latin typeface="MinionPro-Bold"/>
              </a:rPr>
              <a:t>2. </a:t>
            </a:r>
            <a:r>
              <a:rPr lang="en-US" sz="4400" b="0" i="0" u="none" strike="noStrike" baseline="0" dirty="0">
                <a:solidFill>
                  <a:srgbClr val="002060"/>
                </a:solidFill>
                <a:latin typeface="MinionPro-Regular"/>
              </a:rPr>
              <a:t>Real needs </a:t>
            </a:r>
            <a:r>
              <a:rPr lang="en-US" sz="4400" b="0" i="0" u="none" strike="noStrike" baseline="0" dirty="0">
                <a:solidFill>
                  <a:srgbClr val="C00000"/>
                </a:solidFill>
                <a:latin typeface="MinionPro-Regular"/>
              </a:rPr>
              <a:t>(The customer wants a car whose operating cost, not initial price, is low.)</a:t>
            </a:r>
            <a:br>
              <a:rPr lang="en-US" sz="4400" b="0" i="0" u="none" strike="noStrike" baseline="0" dirty="0">
                <a:solidFill>
                  <a:srgbClr val="C00000"/>
                </a:solidFill>
                <a:latin typeface="MinionPro-Regular"/>
              </a:rPr>
            </a:br>
            <a:r>
              <a:rPr lang="en-US" sz="4400" b="1" i="0" u="none" strike="noStrike" baseline="0" dirty="0">
                <a:solidFill>
                  <a:srgbClr val="002060"/>
                </a:solidFill>
                <a:latin typeface="MinionPro-Bold"/>
              </a:rPr>
              <a:t>3. </a:t>
            </a:r>
            <a:r>
              <a:rPr lang="en-US" sz="4400" b="0" i="0" u="none" strike="noStrike" baseline="0" dirty="0">
                <a:solidFill>
                  <a:srgbClr val="002060"/>
                </a:solidFill>
                <a:latin typeface="MinionPro-Regular"/>
              </a:rPr>
              <a:t>Unstated needs </a:t>
            </a:r>
            <a:r>
              <a:rPr lang="en-US" sz="4400" b="0" i="0" u="none" strike="noStrike" baseline="0" dirty="0">
                <a:solidFill>
                  <a:srgbClr val="C00000"/>
                </a:solidFill>
                <a:latin typeface="MinionPro-Regular"/>
              </a:rPr>
              <a:t>(The customer expects good service from the dealer.)</a:t>
            </a:r>
            <a:br>
              <a:rPr lang="en-US" sz="4400" b="0" i="0" u="none" strike="noStrike" baseline="0" dirty="0">
                <a:solidFill>
                  <a:srgbClr val="C00000"/>
                </a:solidFill>
                <a:latin typeface="MinionPro-Regular"/>
              </a:rPr>
            </a:br>
            <a:r>
              <a:rPr lang="en-US" sz="4400" b="1" i="0" u="none" strike="noStrike" baseline="0" dirty="0">
                <a:solidFill>
                  <a:srgbClr val="002060"/>
                </a:solidFill>
                <a:latin typeface="MinionPro-Bold"/>
              </a:rPr>
              <a:t>4. </a:t>
            </a:r>
            <a:r>
              <a:rPr lang="en-US" sz="4400" b="0" i="0" u="none" strike="noStrike" baseline="0" dirty="0">
                <a:solidFill>
                  <a:srgbClr val="002060"/>
                </a:solidFill>
                <a:latin typeface="MinionPro-Regular"/>
              </a:rPr>
              <a:t>Delight needs </a:t>
            </a:r>
            <a:r>
              <a:rPr lang="en-US" sz="4400" b="0" i="0" u="none" strike="noStrike" baseline="0" dirty="0">
                <a:solidFill>
                  <a:srgbClr val="C00000"/>
                </a:solidFill>
                <a:latin typeface="MinionPro-Regular"/>
              </a:rPr>
              <a:t>(The customer would like the dealer to include an onboard GPS system.)</a:t>
            </a:r>
            <a:br>
              <a:rPr lang="en-US" sz="4400" b="0" i="0" u="none" strike="noStrike" baseline="0" dirty="0">
                <a:solidFill>
                  <a:srgbClr val="C00000"/>
                </a:solidFill>
                <a:latin typeface="MinionPro-Regular"/>
              </a:rPr>
            </a:br>
            <a:r>
              <a:rPr lang="en-US" sz="4400" b="1" i="0" u="none" strike="noStrike" baseline="0" dirty="0">
                <a:solidFill>
                  <a:srgbClr val="002060"/>
                </a:solidFill>
                <a:latin typeface="MinionPro-Bold"/>
              </a:rPr>
              <a:t>5. </a:t>
            </a:r>
            <a:r>
              <a:rPr lang="en-US" sz="4400" b="0" i="0" u="none" strike="noStrike" baseline="0" dirty="0">
                <a:solidFill>
                  <a:srgbClr val="002060"/>
                </a:solidFill>
                <a:latin typeface="MinionPro-Regular"/>
              </a:rPr>
              <a:t>Secret needs </a:t>
            </a:r>
            <a:r>
              <a:rPr lang="en-US" sz="4400" b="0" i="0" u="none" strike="noStrike" baseline="0" dirty="0">
                <a:solidFill>
                  <a:srgbClr val="C00000"/>
                </a:solidFill>
                <a:latin typeface="MinionPro-Regular"/>
              </a:rPr>
              <a:t>(The customer wants friends to see him or her as a savvy consumer.)</a:t>
            </a:r>
            <a:br>
              <a:rPr lang="en-US" sz="4400" b="0" i="0" u="none" strike="noStrike" baseline="0" dirty="0">
                <a:solidFill>
                  <a:srgbClr val="C00000"/>
                </a:solidFill>
                <a:latin typeface="MinionPro-Regular"/>
              </a:rPr>
            </a:br>
            <a:r>
              <a:rPr lang="en-US" sz="4400" b="0" i="0" u="none" strike="noStrike" baseline="0" dirty="0">
                <a:solidFill>
                  <a:srgbClr val="C00000"/>
                </a:solidFill>
                <a:latin typeface="MinionPro-Regular"/>
              </a:rPr>
              <a:t>Apple worked hard to shape consumer perceptions of them. </a:t>
            </a:r>
            <a:br>
              <a:rPr lang="en-US" sz="4400" b="0" i="0" u="none" strike="noStrike" baseline="0" dirty="0">
                <a:solidFill>
                  <a:srgbClr val="C00000"/>
                </a:solidFill>
                <a:latin typeface="MinionPro-Regular"/>
              </a:rPr>
            </a:br>
            <a:br>
              <a:rPr lang="en-US" sz="4400" b="0" i="0" u="none" strike="noStrike" baseline="0" dirty="0">
                <a:solidFill>
                  <a:srgbClr val="C00000"/>
                </a:solidFill>
                <a:latin typeface="MinionPro-Regular"/>
              </a:rPr>
            </a:br>
            <a:r>
              <a:rPr lang="en-US" sz="4400" b="0" i="0" u="none" strike="noStrike" baseline="0" dirty="0">
                <a:solidFill>
                  <a:srgbClr val="C00000"/>
                </a:solidFill>
                <a:latin typeface="MinionPro-Regular"/>
              </a:rPr>
              <a:t>To gain an edge, companies must help customers learn what they want</a:t>
            </a:r>
            <a:r>
              <a:rPr lang="en-US" sz="1800" b="0" i="0" u="none" strike="noStrike" baseline="0" dirty="0">
                <a:solidFill>
                  <a:srgbClr val="C00000"/>
                </a:solidFill>
                <a:latin typeface="MinionPro-Regular"/>
              </a:rPr>
              <a:t>.</a:t>
            </a:r>
            <a:br>
              <a:rPr lang="en-US" sz="1800" b="0" i="0" u="none" strike="noStrike" baseline="0" dirty="0">
                <a:solidFill>
                  <a:srgbClr val="C00000"/>
                </a:solidFill>
                <a:latin typeface="MinionPro-Regular"/>
              </a:rPr>
            </a:br>
            <a:br>
              <a:rPr lang="en-US" sz="1800" b="0" i="0" u="none" strike="noStrike" baseline="0" dirty="0">
                <a:solidFill>
                  <a:srgbClr val="C00000"/>
                </a:solidFill>
                <a:latin typeface="MinionPro-Regular"/>
              </a:rPr>
            </a:br>
            <a:br>
              <a:rPr lang="en-US" sz="3600" b="1" i="0" u="none" strike="noStrike" baseline="0" dirty="0">
                <a:latin typeface="GillSansMTPro-BookBold"/>
              </a:rPr>
            </a:br>
            <a:br>
              <a:rPr lang="en-US" sz="1800" b="1" i="0" u="none" strike="noStrike" baseline="0" dirty="0">
                <a:solidFill>
                  <a:srgbClr val="C00000"/>
                </a:solidFill>
                <a:latin typeface="GillSansMTPro-BookBold"/>
              </a:rPr>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3141508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569B-00D1-0D0F-B6D5-575BCB9D7FEF}"/>
              </a:ext>
            </a:extLst>
          </p:cNvPr>
          <p:cNvSpPr>
            <a:spLocks noGrp="1"/>
          </p:cNvSpPr>
          <p:nvPr>
            <p:ph type="title"/>
          </p:nvPr>
        </p:nvSpPr>
        <p:spPr>
          <a:xfrm>
            <a:off x="355599" y="381000"/>
            <a:ext cx="15900401" cy="8340745"/>
          </a:xfrm>
        </p:spPr>
        <p:txBody>
          <a:bodyPr/>
          <a:lstStyle/>
          <a:p>
            <a:pPr algn="l"/>
            <a:r>
              <a:rPr lang="en-US" sz="4000" b="1" i="0" u="none" strike="noStrike" baseline="0" dirty="0">
                <a:solidFill>
                  <a:srgbClr val="002060"/>
                </a:solidFill>
                <a:latin typeface="GillSansMTPro-BookBold"/>
              </a:rPr>
              <a:t>Target Markets, Positioning, and Segmentation</a:t>
            </a:r>
            <a:br>
              <a:rPr lang="en-US" sz="4000" b="1" i="0" u="none" strike="noStrike" baseline="0" dirty="0">
                <a:latin typeface="GillSansMTPro-BookBold"/>
              </a:rPr>
            </a:br>
            <a:r>
              <a:rPr lang="en-US" sz="4000" b="0" i="0" u="none" strike="noStrike" baseline="0" dirty="0">
                <a:solidFill>
                  <a:srgbClr val="FF0000"/>
                </a:solidFill>
                <a:latin typeface="MinionPro-Regular"/>
              </a:rPr>
              <a:t>Not everyone likes the same cereal, restaurant, university, or movie. Marketers therefore identify distinct segments of buyers by identifying demographic, psychographic, and behavioral differences between them. </a:t>
            </a:r>
            <a:br>
              <a:rPr lang="en-US" sz="4000" b="0" i="0" u="none" strike="noStrike" baseline="0" dirty="0">
                <a:solidFill>
                  <a:srgbClr val="FF0000"/>
                </a:solidFill>
                <a:latin typeface="MinionPro-Regular"/>
              </a:rPr>
            </a:br>
            <a:r>
              <a:rPr lang="en-US" sz="4000" b="0" i="0" u="none" strike="noStrike" baseline="0" dirty="0">
                <a:solidFill>
                  <a:srgbClr val="C00000"/>
                </a:solidFill>
                <a:latin typeface="MinionPro-Regular"/>
              </a:rPr>
              <a:t>They then decide which segment(s) present the greatest opportunities.</a:t>
            </a:r>
            <a:br>
              <a:rPr lang="en-US" sz="4000" b="0" i="0" u="none" strike="noStrike" baseline="0" dirty="0">
                <a:solidFill>
                  <a:srgbClr val="C00000"/>
                </a:solidFill>
                <a:latin typeface="MinionPro-Regular"/>
              </a:rPr>
            </a:br>
            <a:r>
              <a:rPr lang="en-US" sz="4000" b="0" i="0" u="none" strike="noStrike" baseline="0" dirty="0">
                <a:solidFill>
                  <a:srgbClr val="002060"/>
                </a:solidFill>
                <a:latin typeface="MinionPro-Regular"/>
              </a:rPr>
              <a:t>For each of these </a:t>
            </a:r>
            <a:r>
              <a:rPr lang="en-US" sz="4000" b="0" i="1" u="none" strike="noStrike" baseline="0" dirty="0">
                <a:solidFill>
                  <a:srgbClr val="FF0000"/>
                </a:solidFill>
                <a:latin typeface="MinionPro-It"/>
              </a:rPr>
              <a:t>target markets</a:t>
            </a:r>
            <a:r>
              <a:rPr lang="en-US" sz="4000" b="0" i="1" u="none" strike="noStrike" baseline="0" dirty="0">
                <a:solidFill>
                  <a:srgbClr val="002060"/>
                </a:solidFill>
                <a:latin typeface="MinionPro-It"/>
              </a:rPr>
              <a:t>, </a:t>
            </a:r>
            <a:r>
              <a:rPr lang="en-US" sz="4000" b="0" i="0" u="none" strike="noStrike" baseline="0" dirty="0">
                <a:solidFill>
                  <a:srgbClr val="002060"/>
                </a:solidFill>
                <a:latin typeface="MinionPro-Regular"/>
              </a:rPr>
              <a:t>the firm develops a </a:t>
            </a:r>
            <a:r>
              <a:rPr lang="en-US" sz="4000" b="0" i="1" u="none" strike="noStrike" baseline="0" dirty="0">
                <a:solidFill>
                  <a:srgbClr val="FF0000"/>
                </a:solidFill>
                <a:latin typeface="MinionPro-It"/>
              </a:rPr>
              <a:t>market offering </a:t>
            </a:r>
            <a:r>
              <a:rPr lang="en-US" sz="4000" b="0" i="0" u="none" strike="noStrike" baseline="0" dirty="0">
                <a:solidFill>
                  <a:srgbClr val="002060"/>
                </a:solidFill>
                <a:latin typeface="MinionPro-Regular"/>
              </a:rPr>
              <a:t>that it </a:t>
            </a:r>
            <a:r>
              <a:rPr lang="en-US" sz="4000" b="0" i="1" u="none" strike="noStrike" baseline="0" dirty="0">
                <a:solidFill>
                  <a:srgbClr val="002060"/>
                </a:solidFill>
                <a:latin typeface="MinionPro-It"/>
              </a:rPr>
              <a:t>positions </a:t>
            </a:r>
            <a:r>
              <a:rPr lang="en-US" sz="4000" b="0" i="0" u="none" strike="noStrike" baseline="0" dirty="0">
                <a:solidFill>
                  <a:srgbClr val="002060"/>
                </a:solidFill>
                <a:latin typeface="MinionPro-Regular"/>
              </a:rPr>
              <a:t>in target buyers’ minds as delivering some key benefit(s). </a:t>
            </a:r>
            <a:br>
              <a:rPr lang="en-US" sz="4000" b="0" i="0" u="none" strike="noStrike" baseline="0" dirty="0">
                <a:solidFill>
                  <a:srgbClr val="002060"/>
                </a:solidFill>
                <a:latin typeface="MinionPro-Regular"/>
              </a:rPr>
            </a:br>
            <a:r>
              <a:rPr lang="en-US" sz="4000" b="0" i="0" u="none" strike="noStrike" baseline="0" dirty="0">
                <a:solidFill>
                  <a:srgbClr val="C00000"/>
                </a:solidFill>
                <a:latin typeface="MinionPro-Regular"/>
              </a:rPr>
              <a:t>Volvo</a:t>
            </a:r>
            <a:r>
              <a:rPr lang="en-US" sz="4000" b="0" i="0" u="none" strike="noStrike" baseline="0" dirty="0">
                <a:solidFill>
                  <a:srgbClr val="002060"/>
                </a:solidFill>
                <a:latin typeface="MinionPro-Regular"/>
              </a:rPr>
              <a:t> develops its cars for the buyer to whom safety is a major concern, positioning them as the safest a customer can buy. </a:t>
            </a:r>
            <a:br>
              <a:rPr lang="en-US" sz="4000" b="0" i="0" u="none" strike="noStrike" baseline="0" dirty="0">
                <a:solidFill>
                  <a:srgbClr val="002060"/>
                </a:solidFill>
                <a:latin typeface="MinionPro-Regular"/>
              </a:rPr>
            </a:br>
            <a:r>
              <a:rPr lang="en-US" sz="4000" b="0" i="0" u="none" strike="noStrike" baseline="0" dirty="0">
                <a:solidFill>
                  <a:srgbClr val="C00000"/>
                </a:solidFill>
                <a:latin typeface="MinionPro-Regular"/>
              </a:rPr>
              <a:t>Porsche </a:t>
            </a:r>
            <a:r>
              <a:rPr lang="en-US" sz="4000" b="0" i="0" u="none" strike="noStrike" baseline="0" dirty="0">
                <a:solidFill>
                  <a:srgbClr val="002060"/>
                </a:solidFill>
                <a:latin typeface="MinionPro-Regular"/>
              </a:rPr>
              <a:t>targets buyers who seek pleasure and excitement in driving and want to make a statement about their wheels.</a:t>
            </a:r>
            <a:br>
              <a:rPr lang="en-US" sz="1800" b="1" i="0" u="none" strike="noStrike" baseline="0" dirty="0">
                <a:solidFill>
                  <a:srgbClr val="002060"/>
                </a:solidFill>
                <a:latin typeface="GillSansMTPro-BookBold"/>
              </a:rPr>
            </a:br>
            <a:br>
              <a:rPr lang="en-US" sz="1800" b="1" i="0" u="none" strike="noStrike" baseline="0" dirty="0">
                <a:solidFill>
                  <a:srgbClr val="002060"/>
                </a:solidFill>
                <a:latin typeface="GillSansMTPro-BookBold"/>
              </a:rPr>
            </a:br>
            <a:br>
              <a:rPr lang="en-US" sz="4400" b="0" i="0" u="none" strike="noStrike" baseline="0" dirty="0">
                <a:latin typeface="MinionPro-Regular"/>
              </a:rPr>
            </a:br>
            <a:br>
              <a:rPr lang="en-US" dirty="0"/>
            </a:br>
            <a:endParaRPr lang="en-US" dirty="0"/>
          </a:p>
        </p:txBody>
      </p:sp>
    </p:spTree>
    <p:extLst>
      <p:ext uri="{BB962C8B-B14F-4D97-AF65-F5344CB8AC3E}">
        <p14:creationId xmlns:p14="http://schemas.microsoft.com/office/powerpoint/2010/main" val="3402499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569B-00D1-0D0F-B6D5-575BCB9D7FEF}"/>
              </a:ext>
            </a:extLst>
          </p:cNvPr>
          <p:cNvSpPr>
            <a:spLocks noGrp="1"/>
          </p:cNvSpPr>
          <p:nvPr>
            <p:ph type="title"/>
          </p:nvPr>
        </p:nvSpPr>
        <p:spPr>
          <a:xfrm>
            <a:off x="355599" y="381000"/>
            <a:ext cx="15900401" cy="8002191"/>
          </a:xfrm>
        </p:spPr>
        <p:txBody>
          <a:bodyPr/>
          <a:lstStyle/>
          <a:p>
            <a:pPr algn="l"/>
            <a:r>
              <a:rPr lang="en-US" sz="4000" b="1" i="0" u="none" strike="noStrike" baseline="0" dirty="0">
                <a:solidFill>
                  <a:srgbClr val="C00000"/>
                </a:solidFill>
                <a:latin typeface="GillSansMTPro-BookBold"/>
              </a:rPr>
              <a:t>Offerings and Brands</a:t>
            </a:r>
            <a:br>
              <a:rPr lang="en-US" sz="4000" b="1" i="0" u="none" strike="noStrike" baseline="0" dirty="0">
                <a:solidFill>
                  <a:srgbClr val="C00000"/>
                </a:solidFill>
                <a:latin typeface="GillSansMTPro-BookBold"/>
              </a:rPr>
            </a:br>
            <a:r>
              <a:rPr lang="en-US" sz="4000" b="0" i="0" u="none" strike="noStrike" baseline="0" dirty="0">
                <a:solidFill>
                  <a:srgbClr val="002060"/>
                </a:solidFill>
                <a:latin typeface="MinionPro-Regular"/>
              </a:rPr>
              <a:t>Companies address customer needs by putting forth a </a:t>
            </a:r>
            <a:r>
              <a:rPr lang="en-US" sz="4000" b="1" i="0" u="none" strike="noStrike" baseline="0" dirty="0">
                <a:solidFill>
                  <a:srgbClr val="002060"/>
                </a:solidFill>
                <a:latin typeface="MinionPro-Bold"/>
              </a:rPr>
              <a:t>value proposition</a:t>
            </a:r>
            <a:r>
              <a:rPr lang="en-US" sz="4000" b="0" i="0" u="none" strike="noStrike" baseline="0" dirty="0">
                <a:solidFill>
                  <a:srgbClr val="002060"/>
                </a:solidFill>
                <a:latin typeface="MinionPro-Regular"/>
              </a:rPr>
              <a:t>, a set of benefits that satisfy those needs.</a:t>
            </a:r>
            <a:br>
              <a:rPr lang="en-US" sz="4000" b="0" i="0" u="none" strike="noStrike" baseline="0" dirty="0">
                <a:solidFill>
                  <a:srgbClr val="002060"/>
                </a:solidFill>
                <a:latin typeface="MinionPro-Regular"/>
              </a:rPr>
            </a:br>
            <a:r>
              <a:rPr lang="en-US" sz="4000" b="0" i="0" u="none" strike="noStrike" baseline="0" dirty="0">
                <a:solidFill>
                  <a:srgbClr val="002060"/>
                </a:solidFill>
                <a:latin typeface="MinionPro-Regular"/>
              </a:rPr>
              <a:t>The </a:t>
            </a:r>
            <a:r>
              <a:rPr lang="en-US" sz="4000" b="0" i="0" u="none" strike="noStrike" baseline="0" dirty="0">
                <a:solidFill>
                  <a:srgbClr val="C00000"/>
                </a:solidFill>
                <a:latin typeface="MinionPro-Regular"/>
              </a:rPr>
              <a:t>intangible value proposition is made physical by an </a:t>
            </a:r>
            <a:r>
              <a:rPr lang="en-US" sz="4000" b="0" i="1" u="none" strike="noStrike" baseline="0" dirty="0">
                <a:solidFill>
                  <a:srgbClr val="C00000"/>
                </a:solidFill>
                <a:latin typeface="MinionPro-It"/>
              </a:rPr>
              <a:t>offering</a:t>
            </a:r>
            <a:r>
              <a:rPr lang="en-US" sz="4000" b="0" i="1" u="none" strike="noStrike" baseline="0" dirty="0">
                <a:solidFill>
                  <a:srgbClr val="002060"/>
                </a:solidFill>
                <a:latin typeface="MinionPro-It"/>
              </a:rPr>
              <a:t>, </a:t>
            </a:r>
            <a:r>
              <a:rPr lang="en-US" sz="4000" b="0" i="0" u="none" strike="noStrike" baseline="0" dirty="0">
                <a:solidFill>
                  <a:srgbClr val="002060"/>
                </a:solidFill>
                <a:latin typeface="MinionPro-Regular"/>
              </a:rPr>
              <a:t>which can be a combination of </a:t>
            </a:r>
            <a:r>
              <a:rPr lang="en-US" sz="4000" b="0" i="0" u="none" strike="noStrike" baseline="0" dirty="0">
                <a:solidFill>
                  <a:srgbClr val="C00000"/>
                </a:solidFill>
                <a:latin typeface="MinionPro-Regular"/>
              </a:rPr>
              <a:t>products, services, information, and experiences.</a:t>
            </a:r>
            <a:br>
              <a:rPr lang="en-US" sz="4000" b="0" i="0" u="none" strike="noStrike" baseline="0" dirty="0">
                <a:solidFill>
                  <a:srgbClr val="C00000"/>
                </a:solidFill>
                <a:latin typeface="MinionPro-Regular"/>
              </a:rPr>
            </a:br>
            <a:r>
              <a:rPr lang="en-US" sz="4000" b="0" i="0" u="none" strike="noStrike" baseline="0" dirty="0">
                <a:solidFill>
                  <a:srgbClr val="002060"/>
                </a:solidFill>
                <a:latin typeface="MinionPro-Regular"/>
              </a:rPr>
              <a:t>A</a:t>
            </a:r>
            <a:r>
              <a:rPr lang="en-US" sz="4000" b="0" i="0" u="none" strike="noStrike" baseline="0" dirty="0">
                <a:solidFill>
                  <a:srgbClr val="C00000"/>
                </a:solidFill>
                <a:latin typeface="MinionPro-Regular"/>
              </a:rPr>
              <a:t> </a:t>
            </a:r>
            <a:r>
              <a:rPr lang="en-US" sz="4000" b="0" i="1" u="none" strike="noStrike" baseline="0" dirty="0">
                <a:solidFill>
                  <a:srgbClr val="C00000"/>
                </a:solidFill>
                <a:latin typeface="MinionPro-It"/>
              </a:rPr>
              <a:t>brand </a:t>
            </a:r>
            <a:r>
              <a:rPr lang="en-US" sz="4000" b="0" i="0" u="none" strike="noStrike" baseline="0" dirty="0">
                <a:solidFill>
                  <a:srgbClr val="002060"/>
                </a:solidFill>
                <a:latin typeface="MinionPro-Regular"/>
              </a:rPr>
              <a:t>is an offering from a known source. A brand name such as Apple carries many different kinds of associations in people’s minds that make up its image: </a:t>
            </a:r>
            <a:r>
              <a:rPr lang="en-US" sz="4000" b="0" i="0" u="none" strike="noStrike" baseline="0" dirty="0">
                <a:solidFill>
                  <a:srgbClr val="C00000"/>
                </a:solidFill>
                <a:latin typeface="MinionPro-Regular"/>
              </a:rPr>
              <a:t>creative, innovative, easy-to-use, fun, cool, iPod, iPhone, and</a:t>
            </a:r>
            <a:br>
              <a:rPr lang="en-US" sz="4000" b="0" i="0" u="none" strike="noStrike" baseline="0" dirty="0">
                <a:solidFill>
                  <a:srgbClr val="C00000"/>
                </a:solidFill>
                <a:latin typeface="MinionPro-Regular"/>
              </a:rPr>
            </a:br>
            <a:r>
              <a:rPr lang="en-US" sz="4000" b="0" i="0" u="none" strike="noStrike" baseline="0" dirty="0">
                <a:solidFill>
                  <a:srgbClr val="C00000"/>
                </a:solidFill>
                <a:latin typeface="MinionPro-Regular"/>
              </a:rPr>
              <a:t>iPad to name just a few</a:t>
            </a:r>
            <a:r>
              <a:rPr lang="en-US" sz="4000" b="0" i="0" u="none" strike="noStrike" baseline="0" dirty="0">
                <a:solidFill>
                  <a:srgbClr val="002060"/>
                </a:solidFill>
                <a:latin typeface="MinionPro-Regular"/>
              </a:rPr>
              <a:t>. </a:t>
            </a:r>
            <a:br>
              <a:rPr lang="en-US" sz="4000" b="0" i="0" u="none" strike="noStrike" baseline="0" dirty="0">
                <a:solidFill>
                  <a:srgbClr val="002060"/>
                </a:solidFill>
                <a:latin typeface="MinionPro-Regular"/>
              </a:rPr>
            </a:br>
            <a:r>
              <a:rPr lang="en-US" sz="4000" b="0" i="0" u="none" strike="noStrike" baseline="0" dirty="0">
                <a:solidFill>
                  <a:srgbClr val="002060"/>
                </a:solidFill>
                <a:latin typeface="MinionPro-Regular"/>
              </a:rPr>
              <a:t>All companies strive to build a brand image with as many strong, favorable, and unique brand associations as possible.</a:t>
            </a:r>
            <a:br>
              <a:rPr lang="en-US" sz="4000" b="0" i="0" u="none" strike="noStrike" baseline="0" dirty="0">
                <a:solidFill>
                  <a:srgbClr val="002060"/>
                </a:solidFill>
                <a:latin typeface="MinionPro-Regular"/>
              </a:rPr>
            </a:br>
            <a:br>
              <a:rPr lang="en-US" sz="4000" dirty="0"/>
            </a:br>
            <a:endParaRPr lang="en-US" sz="4000" dirty="0"/>
          </a:p>
        </p:txBody>
      </p:sp>
    </p:spTree>
    <p:extLst>
      <p:ext uri="{BB962C8B-B14F-4D97-AF65-F5344CB8AC3E}">
        <p14:creationId xmlns:p14="http://schemas.microsoft.com/office/powerpoint/2010/main" val="827238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569B-00D1-0D0F-B6D5-575BCB9D7FEF}"/>
              </a:ext>
            </a:extLst>
          </p:cNvPr>
          <p:cNvSpPr>
            <a:spLocks noGrp="1"/>
          </p:cNvSpPr>
          <p:nvPr>
            <p:ph type="title"/>
          </p:nvPr>
        </p:nvSpPr>
        <p:spPr>
          <a:xfrm>
            <a:off x="355599" y="-533400"/>
            <a:ext cx="15900401" cy="9694962"/>
          </a:xfrm>
        </p:spPr>
        <p:txBody>
          <a:bodyPr/>
          <a:lstStyle/>
          <a:p>
            <a:pPr algn="l"/>
            <a:br>
              <a:rPr lang="en-US" sz="1800" b="1" i="0" u="none" strike="noStrike" baseline="0" dirty="0">
                <a:solidFill>
                  <a:srgbClr val="002060"/>
                </a:solidFill>
                <a:latin typeface="GillSansMTPro-BookBold"/>
              </a:rPr>
            </a:br>
            <a:br>
              <a:rPr lang="en-US" sz="3600" b="1" i="0" u="none" strike="noStrike" baseline="0" dirty="0">
                <a:solidFill>
                  <a:srgbClr val="002060"/>
                </a:solidFill>
                <a:latin typeface="GillSansMTPro-BookBold"/>
              </a:rPr>
            </a:br>
            <a:r>
              <a:rPr lang="en-US" sz="3600" b="1" i="0" u="none" strike="noStrike" baseline="0" dirty="0">
                <a:solidFill>
                  <a:srgbClr val="002060"/>
                </a:solidFill>
                <a:latin typeface="GillSansMTPro-BookBold"/>
              </a:rPr>
              <a:t>Marketing Channels</a:t>
            </a:r>
            <a:br>
              <a:rPr lang="en-US" sz="3600" b="1" i="0" u="none" strike="noStrike" baseline="0" dirty="0">
                <a:solidFill>
                  <a:srgbClr val="002060"/>
                </a:solidFill>
                <a:latin typeface="GillSansMTPro-BookBold"/>
              </a:rPr>
            </a:br>
            <a:r>
              <a:rPr lang="en-US" sz="3600" b="0" i="0" u="none" strike="noStrike" baseline="0" dirty="0">
                <a:solidFill>
                  <a:srgbClr val="002060"/>
                </a:solidFill>
                <a:latin typeface="MinionPro-Regular"/>
              </a:rPr>
              <a:t>To reach a target market, the marketer uses three kinds of marketing channels. </a:t>
            </a:r>
            <a:r>
              <a:rPr lang="en-US" sz="3600" b="0" i="1" u="none" strike="noStrike" baseline="0" dirty="0">
                <a:solidFill>
                  <a:srgbClr val="C00000"/>
                </a:solidFill>
                <a:latin typeface="MinionPro-It"/>
              </a:rPr>
              <a:t>Communication channels </a:t>
            </a:r>
            <a:r>
              <a:rPr lang="en-US" sz="3600" b="0" i="0" u="none" strike="noStrike" baseline="0" dirty="0">
                <a:solidFill>
                  <a:srgbClr val="002060"/>
                </a:solidFill>
                <a:latin typeface="MinionPro-Regular"/>
              </a:rPr>
              <a:t>deliver and receive messages from target buyers and include newspapers, magazines, radio, television, mail, telephone smart phone, billboards, posters, fliers, CDs, audiotapes, and the Internet. </a:t>
            </a:r>
            <a:br>
              <a:rPr lang="en-US" sz="3600" b="0" i="0" u="none" strike="noStrike" baseline="0" dirty="0">
                <a:solidFill>
                  <a:srgbClr val="002060"/>
                </a:solidFill>
                <a:latin typeface="MinionPro-Regular"/>
              </a:rPr>
            </a:br>
            <a:r>
              <a:rPr lang="en-US" sz="3600" b="0" i="0" u="none" strike="noStrike" baseline="0" dirty="0">
                <a:solidFill>
                  <a:srgbClr val="002060"/>
                </a:solidFill>
                <a:latin typeface="MinionPro-Regular"/>
              </a:rPr>
              <a:t>Beyond these, firms communicate through the look of their retail stores and Web sites and other media, adding dialogue channels such as e-mail, blogs, text messages, and URLs to familiar monologue channels such as ads.</a:t>
            </a:r>
            <a:br>
              <a:rPr lang="en-US" sz="3600" b="0" i="0" u="none" strike="noStrike" baseline="0" dirty="0">
                <a:solidFill>
                  <a:srgbClr val="002060"/>
                </a:solidFill>
                <a:latin typeface="MinionPro-Regular"/>
              </a:rPr>
            </a:br>
            <a:r>
              <a:rPr lang="en-US" sz="3600" b="0" i="1" u="none" strike="noStrike" baseline="0" dirty="0">
                <a:solidFill>
                  <a:srgbClr val="C00000"/>
                </a:solidFill>
                <a:latin typeface="MinionPro-It"/>
              </a:rPr>
              <a:t>Distribution channels </a:t>
            </a:r>
            <a:r>
              <a:rPr lang="en-US" sz="3600" b="0" i="0" u="none" strike="noStrike" baseline="0" dirty="0">
                <a:solidFill>
                  <a:srgbClr val="002060"/>
                </a:solidFill>
                <a:latin typeface="MinionPro-Regular"/>
              </a:rPr>
              <a:t>help display, sell, or deliver the physical product or service(s) to the buyer or user. These channels may be direct via the Internet, mail, or mobile phone or telephone or indirect with distributors, wholesalers, retailers, and agents as intermediaries.</a:t>
            </a:r>
            <a:br>
              <a:rPr lang="en-US" sz="3600" b="0" i="0" u="none" strike="noStrike" baseline="0" dirty="0">
                <a:solidFill>
                  <a:srgbClr val="002060"/>
                </a:solidFill>
                <a:latin typeface="MinionPro-Regular"/>
              </a:rPr>
            </a:br>
            <a:r>
              <a:rPr lang="en-US" sz="3600" b="0" i="0" u="none" strike="noStrike" baseline="0" dirty="0">
                <a:solidFill>
                  <a:srgbClr val="002060"/>
                </a:solidFill>
                <a:latin typeface="MinionPro-Regular"/>
              </a:rPr>
              <a:t>To carry out transactions with potential buyers, the marketer also uses </a:t>
            </a:r>
            <a:r>
              <a:rPr lang="en-US" sz="3600" b="0" i="1" u="none" strike="noStrike" baseline="0" dirty="0">
                <a:solidFill>
                  <a:srgbClr val="C00000"/>
                </a:solidFill>
                <a:latin typeface="MinionPro-It"/>
              </a:rPr>
              <a:t>service channels </a:t>
            </a:r>
            <a:r>
              <a:rPr lang="en-US" sz="3600" b="0" i="0" u="none" strike="noStrike" baseline="0" dirty="0">
                <a:solidFill>
                  <a:srgbClr val="002060"/>
                </a:solidFill>
                <a:latin typeface="MinionPro-Regular"/>
              </a:rPr>
              <a:t>that include warehouses, transportation companies, banks, and insurance companies. Marketers clearly face a design challenge in choosing the best mix of communication, distribution, and service channels for their offerings.</a:t>
            </a:r>
            <a:endParaRPr lang="en-US" sz="3600" dirty="0">
              <a:solidFill>
                <a:srgbClr val="002060"/>
              </a:solidFill>
            </a:endParaRPr>
          </a:p>
        </p:txBody>
      </p:sp>
    </p:spTree>
    <p:extLst>
      <p:ext uri="{BB962C8B-B14F-4D97-AF65-F5344CB8AC3E}">
        <p14:creationId xmlns:p14="http://schemas.microsoft.com/office/powerpoint/2010/main" val="302726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610BB5-7969-9DF5-D461-0CC75BF21F12}"/>
              </a:ext>
            </a:extLst>
          </p:cNvPr>
          <p:cNvSpPr>
            <a:spLocks noGrp="1"/>
          </p:cNvSpPr>
          <p:nvPr>
            <p:ph type="body" idx="1"/>
          </p:nvPr>
        </p:nvSpPr>
        <p:spPr>
          <a:xfrm>
            <a:off x="203200" y="609600"/>
            <a:ext cx="16052800" cy="8002191"/>
          </a:xfrm>
        </p:spPr>
        <p:txBody>
          <a:bodyPr/>
          <a:lstStyle/>
          <a:p>
            <a:pPr algn="l"/>
            <a:r>
              <a:rPr lang="en-US" sz="4000" b="1" i="0" u="none" strike="noStrike" baseline="0" dirty="0">
                <a:solidFill>
                  <a:srgbClr val="C00000"/>
                </a:solidFill>
                <a:latin typeface="GillSansMTPro-BookBold"/>
              </a:rPr>
              <a:t>Paid, Owned, and Earned Media</a:t>
            </a:r>
          </a:p>
          <a:p>
            <a:pPr algn="l"/>
            <a:r>
              <a:rPr lang="en-US" sz="4000" b="0" i="1" u="none" strike="noStrike" baseline="0" dirty="0">
                <a:solidFill>
                  <a:srgbClr val="002060"/>
                </a:solidFill>
                <a:latin typeface="MinionPro-It"/>
              </a:rPr>
              <a:t>Paid media </a:t>
            </a:r>
            <a:r>
              <a:rPr lang="en-US" sz="4000" b="0" i="0" u="none" strike="noStrike" baseline="0" dirty="0">
                <a:solidFill>
                  <a:srgbClr val="C00000"/>
                </a:solidFill>
                <a:latin typeface="MinionPro-Regular"/>
              </a:rPr>
              <a:t>include TV, magazine and display ads, paid search, and sponsorships, all of which allow marketers to show their ad or brand for a fee. </a:t>
            </a:r>
          </a:p>
          <a:p>
            <a:pPr algn="l"/>
            <a:r>
              <a:rPr lang="en-US" sz="4000" b="0" i="1" u="none" strike="noStrike" baseline="0" dirty="0">
                <a:solidFill>
                  <a:srgbClr val="002060"/>
                </a:solidFill>
                <a:latin typeface="MinionPro-It"/>
              </a:rPr>
              <a:t>Owned media </a:t>
            </a:r>
            <a:r>
              <a:rPr lang="en-US" sz="4000" b="0" i="0" u="none" strike="noStrike" baseline="0" dirty="0">
                <a:solidFill>
                  <a:srgbClr val="C00000"/>
                </a:solidFill>
                <a:latin typeface="MinionPro-Regular"/>
              </a:rPr>
              <a:t>are communication channels marketers actually own, like a company or brand brochure, Web site, blog,</a:t>
            </a:r>
          </a:p>
          <a:p>
            <a:pPr algn="l"/>
            <a:r>
              <a:rPr lang="en-US" sz="4000" b="0" i="0" u="none" strike="noStrike" baseline="0" dirty="0">
                <a:solidFill>
                  <a:srgbClr val="C00000"/>
                </a:solidFill>
                <a:latin typeface="MinionPro-Regular"/>
              </a:rPr>
              <a:t>Facebook page, or Twitter account.</a:t>
            </a:r>
          </a:p>
          <a:p>
            <a:pPr algn="l"/>
            <a:endParaRPr lang="en-US" sz="4000" b="0" i="0" u="none" strike="noStrike" baseline="0" dirty="0">
              <a:solidFill>
                <a:srgbClr val="002060"/>
              </a:solidFill>
              <a:latin typeface="MinionPro-Regular"/>
            </a:endParaRPr>
          </a:p>
          <a:p>
            <a:pPr algn="l"/>
            <a:r>
              <a:rPr lang="en-US" sz="4000" b="0" i="1" u="none" strike="noStrike" baseline="0" dirty="0">
                <a:solidFill>
                  <a:srgbClr val="002060"/>
                </a:solidFill>
                <a:latin typeface="MinionPro-It"/>
              </a:rPr>
              <a:t>Earned media </a:t>
            </a:r>
            <a:r>
              <a:rPr lang="en-US" sz="4000" b="0" i="0" u="none" strike="noStrike" baseline="0" dirty="0">
                <a:solidFill>
                  <a:srgbClr val="C00000"/>
                </a:solidFill>
                <a:latin typeface="MinionPro-Regular"/>
              </a:rPr>
              <a:t>are streams in which consumers, the press, or other outsiders voluntarily communicate something about the brand via word of mouth, buzz, or viral marketing methods.</a:t>
            </a:r>
          </a:p>
          <a:p>
            <a:pPr algn="l"/>
            <a:r>
              <a:rPr lang="en-US" sz="4000" b="0" i="0" u="none" strike="noStrike" baseline="0" dirty="0">
                <a:solidFill>
                  <a:srgbClr val="C00000"/>
                </a:solidFill>
                <a:latin typeface="MinionPro-Regular"/>
              </a:rPr>
              <a:t>The emergence of earned media has allowed some companies, such as Chipotle, to reduce paid media expenditures</a:t>
            </a:r>
            <a:endParaRPr lang="en-US" sz="4000" dirty="0">
              <a:solidFill>
                <a:srgbClr val="C00000"/>
              </a:solidFill>
            </a:endParaRPr>
          </a:p>
        </p:txBody>
      </p:sp>
    </p:spTree>
    <p:extLst>
      <p:ext uri="{BB962C8B-B14F-4D97-AF65-F5344CB8AC3E}">
        <p14:creationId xmlns:p14="http://schemas.microsoft.com/office/powerpoint/2010/main" val="489665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7FE70F-81C6-5564-6D22-483DFECED79B}"/>
              </a:ext>
            </a:extLst>
          </p:cNvPr>
          <p:cNvSpPr>
            <a:spLocks noGrp="1"/>
          </p:cNvSpPr>
          <p:nvPr>
            <p:ph type="body" idx="1"/>
          </p:nvPr>
        </p:nvSpPr>
        <p:spPr>
          <a:xfrm>
            <a:off x="431800" y="1371600"/>
            <a:ext cx="13335000" cy="7086600"/>
          </a:xfrm>
        </p:spPr>
        <p:txBody>
          <a:bodyPr/>
          <a:lstStyle/>
          <a:p>
            <a:pPr algn="just"/>
            <a:r>
              <a:rPr lang="en-US" sz="4000" dirty="0">
                <a:solidFill>
                  <a:srgbClr val="C00000"/>
                </a:solidFill>
              </a:rPr>
              <a:t>Impressions</a:t>
            </a:r>
            <a:r>
              <a:rPr lang="en-US" sz="4000" dirty="0">
                <a:solidFill>
                  <a:srgbClr val="002060"/>
                </a:solidFill>
              </a:rPr>
              <a:t>-</a:t>
            </a:r>
            <a:r>
              <a:rPr lang="en-US" sz="4000" b="0" i="0" u="none" strike="noStrike" baseline="0" dirty="0">
                <a:solidFill>
                  <a:srgbClr val="002060"/>
                </a:solidFill>
                <a:latin typeface="MinionPro-Regular"/>
              </a:rPr>
              <a:t>which occur when consumers view a communication, are a useful metric for tracking the scope or breadth of a communication’s reach that can also be compared across all communication types.</a:t>
            </a:r>
            <a:endParaRPr lang="en-US" sz="4000" dirty="0">
              <a:solidFill>
                <a:srgbClr val="002060"/>
              </a:solidFill>
            </a:endParaRPr>
          </a:p>
          <a:p>
            <a:pPr algn="just"/>
            <a:endParaRPr lang="en-US" sz="4000" dirty="0">
              <a:solidFill>
                <a:srgbClr val="002060"/>
              </a:solidFill>
            </a:endParaRPr>
          </a:p>
          <a:p>
            <a:pPr algn="just"/>
            <a:r>
              <a:rPr lang="en-US" sz="4000" dirty="0">
                <a:solidFill>
                  <a:srgbClr val="C00000"/>
                </a:solidFill>
              </a:rPr>
              <a:t>Engagement </a:t>
            </a:r>
            <a:r>
              <a:rPr lang="en-US" sz="4000" dirty="0">
                <a:solidFill>
                  <a:srgbClr val="002060"/>
                </a:solidFill>
              </a:rPr>
              <a:t>-</a:t>
            </a:r>
            <a:r>
              <a:rPr lang="en-US" sz="4000" b="0" i="0" u="none" strike="noStrike" baseline="0" dirty="0">
                <a:solidFill>
                  <a:srgbClr val="002060"/>
                </a:solidFill>
                <a:latin typeface="MinionPro-Regular"/>
              </a:rPr>
              <a:t>is the extent of a customer’s attention and active involvement with a communication-Facebook “likes,” Twitter tweets, comments on a blog or Web site, and sharing of video or other content.</a:t>
            </a:r>
            <a:endParaRPr lang="en-US" sz="4000" dirty="0">
              <a:solidFill>
                <a:srgbClr val="002060"/>
              </a:solidFill>
            </a:endParaRPr>
          </a:p>
        </p:txBody>
      </p:sp>
    </p:spTree>
    <p:extLst>
      <p:ext uri="{BB962C8B-B14F-4D97-AF65-F5344CB8AC3E}">
        <p14:creationId xmlns:p14="http://schemas.microsoft.com/office/powerpoint/2010/main" val="3186178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C7F477-2B68-50EE-ACFD-52F536C4DD75}"/>
              </a:ext>
            </a:extLst>
          </p:cNvPr>
          <p:cNvSpPr>
            <a:spLocks noGrp="1"/>
          </p:cNvSpPr>
          <p:nvPr>
            <p:ph type="body" idx="1"/>
          </p:nvPr>
        </p:nvSpPr>
        <p:spPr>
          <a:xfrm>
            <a:off x="-23224" y="304800"/>
            <a:ext cx="15237823" cy="8002191"/>
          </a:xfrm>
        </p:spPr>
        <p:txBody>
          <a:bodyPr/>
          <a:lstStyle/>
          <a:p>
            <a:pPr algn="l"/>
            <a:r>
              <a:rPr lang="en-US" sz="4000" b="1" i="0" u="none" strike="noStrike" baseline="0" dirty="0">
                <a:solidFill>
                  <a:srgbClr val="C00000"/>
                </a:solidFill>
                <a:latin typeface="GillSansMTPro-BookBold"/>
              </a:rPr>
              <a:t>Value and Satisfaction</a:t>
            </a:r>
            <a:r>
              <a:rPr lang="en-US" sz="4000" b="1" i="0" u="none" strike="noStrike" baseline="0" dirty="0">
                <a:solidFill>
                  <a:srgbClr val="002060"/>
                </a:solidFill>
                <a:latin typeface="GillSansMTPro-BookBold"/>
              </a:rPr>
              <a:t>-</a:t>
            </a:r>
            <a:r>
              <a:rPr lang="en-US" sz="4000" b="0" i="0" u="none" strike="noStrike" baseline="0" dirty="0">
                <a:solidFill>
                  <a:srgbClr val="002060"/>
                </a:solidFill>
                <a:latin typeface="MinionPro-Regular"/>
              </a:rPr>
              <a:t>The buyer chooses the offerings he or she perceives to deliver the most </a:t>
            </a:r>
            <a:r>
              <a:rPr lang="en-US" sz="4000" b="0" i="1" u="none" strike="noStrike" baseline="0" dirty="0">
                <a:solidFill>
                  <a:srgbClr val="002060"/>
                </a:solidFill>
                <a:latin typeface="MinionPro-It"/>
              </a:rPr>
              <a:t>value, </a:t>
            </a:r>
            <a:r>
              <a:rPr lang="en-US" sz="4000" b="0" i="0" u="none" strike="noStrike" baseline="0" dirty="0">
                <a:solidFill>
                  <a:srgbClr val="002060"/>
                </a:solidFill>
                <a:latin typeface="MinionPro-Regular"/>
              </a:rPr>
              <a:t>the sum of the tangible and intangible benefits and costs.</a:t>
            </a:r>
          </a:p>
          <a:p>
            <a:pPr algn="l"/>
            <a:r>
              <a:rPr lang="en-US" sz="4000" b="0" i="0" u="none" strike="noStrike" baseline="0" dirty="0">
                <a:solidFill>
                  <a:srgbClr val="002060"/>
                </a:solidFill>
                <a:latin typeface="MinionPro-Regular"/>
              </a:rPr>
              <a:t>Value, a central marketing concept, is primarily a combination of </a:t>
            </a:r>
            <a:r>
              <a:rPr lang="en-US" sz="4000" b="0" i="0" u="none" strike="noStrike" baseline="0" dirty="0">
                <a:solidFill>
                  <a:srgbClr val="C00000"/>
                </a:solidFill>
                <a:latin typeface="MinionPro-Regular"/>
              </a:rPr>
              <a:t>quality, service, and price (</a:t>
            </a:r>
            <a:r>
              <a:rPr lang="en-US" sz="4000" b="0" i="0" u="none" strike="noStrike" baseline="0" dirty="0" err="1">
                <a:solidFill>
                  <a:srgbClr val="C00000"/>
                </a:solidFill>
                <a:latin typeface="MinionPro-Regular"/>
              </a:rPr>
              <a:t>qsp</a:t>
            </a:r>
            <a:r>
              <a:rPr lang="en-US" sz="4000" b="0" i="0" u="none" strike="noStrike" baseline="0" dirty="0">
                <a:solidFill>
                  <a:srgbClr val="C00000"/>
                </a:solidFill>
                <a:latin typeface="MinionPro-Regular"/>
              </a:rPr>
              <a:t>)</a:t>
            </a:r>
            <a:r>
              <a:rPr lang="en-US" sz="4000" b="0" i="0" u="none" strike="noStrike" baseline="0" dirty="0">
                <a:solidFill>
                  <a:srgbClr val="002060"/>
                </a:solidFill>
                <a:latin typeface="MinionPro-Regular"/>
              </a:rPr>
              <a:t>, called the </a:t>
            </a:r>
            <a:r>
              <a:rPr lang="en-US" sz="4000" b="0" i="1" u="none" strike="noStrike" baseline="0" dirty="0">
                <a:solidFill>
                  <a:srgbClr val="C00000"/>
                </a:solidFill>
                <a:latin typeface="MinionPro-It"/>
              </a:rPr>
              <a:t>customer value triad</a:t>
            </a:r>
            <a:r>
              <a:rPr lang="en-US" sz="4000" b="0" i="0" u="none" strike="noStrike" baseline="0" dirty="0">
                <a:solidFill>
                  <a:srgbClr val="C00000"/>
                </a:solidFill>
                <a:latin typeface="MinionPro-Regular"/>
              </a:rPr>
              <a:t>.</a:t>
            </a:r>
          </a:p>
          <a:p>
            <a:pPr algn="l"/>
            <a:r>
              <a:rPr lang="en-US" sz="4000" b="0" i="0" u="none" strike="noStrike" baseline="0" dirty="0">
                <a:solidFill>
                  <a:srgbClr val="002060"/>
                </a:solidFill>
                <a:latin typeface="MinionPro-Regular"/>
              </a:rPr>
              <a:t>Value perceptions increase with quality and service but decrease with price.</a:t>
            </a:r>
          </a:p>
          <a:p>
            <a:pPr algn="l"/>
            <a:r>
              <a:rPr lang="en-US" sz="4000" b="0" i="1" u="none" strike="noStrike" baseline="0" dirty="0">
                <a:solidFill>
                  <a:srgbClr val="002060"/>
                </a:solidFill>
                <a:latin typeface="MinionPro-It"/>
              </a:rPr>
              <a:t>Satisfaction </a:t>
            </a:r>
            <a:r>
              <a:rPr lang="en-US" sz="4000" b="0" i="0" u="none" strike="noStrike" baseline="0" dirty="0">
                <a:solidFill>
                  <a:srgbClr val="002060"/>
                </a:solidFill>
                <a:latin typeface="MinionPro-Regular"/>
              </a:rPr>
              <a:t>reflects a person’s judgment of a product’s perceived performance in relationship to expectations.</a:t>
            </a:r>
          </a:p>
          <a:p>
            <a:pPr algn="l"/>
            <a:r>
              <a:rPr lang="en-US" sz="4000" b="0" i="0" u="none" strike="noStrike" baseline="0" dirty="0">
                <a:solidFill>
                  <a:srgbClr val="002060"/>
                </a:solidFill>
                <a:latin typeface="MinionPro-Regular"/>
              </a:rPr>
              <a:t>If performance falls short of expectations, the customer is disappointed. If it matches expectations, the customer is satisfied.</a:t>
            </a:r>
          </a:p>
          <a:p>
            <a:pPr algn="l"/>
            <a:r>
              <a:rPr lang="en-US" sz="4000" b="0" i="0" u="none" strike="noStrike" baseline="0" dirty="0">
                <a:solidFill>
                  <a:srgbClr val="002060"/>
                </a:solidFill>
                <a:latin typeface="MinionPro-Regular"/>
              </a:rPr>
              <a:t>If it exceeds them, the customer is delighted.</a:t>
            </a:r>
          </a:p>
          <a:p>
            <a:pPr algn="l"/>
            <a:endParaRPr lang="en-US" sz="4000" dirty="0"/>
          </a:p>
        </p:txBody>
      </p:sp>
    </p:spTree>
    <p:extLst>
      <p:ext uri="{BB962C8B-B14F-4D97-AF65-F5344CB8AC3E}">
        <p14:creationId xmlns:p14="http://schemas.microsoft.com/office/powerpoint/2010/main" val="3658973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55A6EF-7FB1-1C40-A671-0289C3C1A77D}"/>
              </a:ext>
            </a:extLst>
          </p:cNvPr>
          <p:cNvPicPr>
            <a:picLocks noChangeAspect="1"/>
          </p:cNvPicPr>
          <p:nvPr/>
        </p:nvPicPr>
        <p:blipFill>
          <a:blip r:embed="rId2"/>
          <a:stretch>
            <a:fillRect/>
          </a:stretch>
        </p:blipFill>
        <p:spPr>
          <a:xfrm>
            <a:off x="1" y="228600"/>
            <a:ext cx="12242800" cy="8610600"/>
          </a:xfrm>
          <a:prstGeom prst="rect">
            <a:avLst/>
          </a:prstGeom>
        </p:spPr>
      </p:pic>
    </p:spTree>
    <p:extLst>
      <p:ext uri="{BB962C8B-B14F-4D97-AF65-F5344CB8AC3E}">
        <p14:creationId xmlns:p14="http://schemas.microsoft.com/office/powerpoint/2010/main" val="850923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9A03E-5067-3A59-0CCA-7FB2AB44A181}"/>
              </a:ext>
            </a:extLst>
          </p:cNvPr>
          <p:cNvPicPr>
            <a:picLocks noChangeAspect="1"/>
          </p:cNvPicPr>
          <p:nvPr/>
        </p:nvPicPr>
        <p:blipFill>
          <a:blip r:embed="rId2"/>
          <a:stretch>
            <a:fillRect/>
          </a:stretch>
        </p:blipFill>
        <p:spPr>
          <a:xfrm>
            <a:off x="431800" y="838200"/>
            <a:ext cx="11734800" cy="7696200"/>
          </a:xfrm>
          <a:prstGeom prst="rect">
            <a:avLst/>
          </a:prstGeom>
        </p:spPr>
      </p:pic>
    </p:spTree>
    <p:extLst>
      <p:ext uri="{BB962C8B-B14F-4D97-AF65-F5344CB8AC3E}">
        <p14:creationId xmlns:p14="http://schemas.microsoft.com/office/powerpoint/2010/main" val="938524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A33AAB-E306-B6B2-263F-4C847EA19E2A}"/>
              </a:ext>
            </a:extLst>
          </p:cNvPr>
          <p:cNvPicPr>
            <a:picLocks noChangeAspect="1"/>
          </p:cNvPicPr>
          <p:nvPr/>
        </p:nvPicPr>
        <p:blipFill>
          <a:blip r:embed="rId2"/>
          <a:stretch>
            <a:fillRect/>
          </a:stretch>
        </p:blipFill>
        <p:spPr>
          <a:xfrm>
            <a:off x="508000" y="228600"/>
            <a:ext cx="11658600" cy="8534400"/>
          </a:xfrm>
          <a:prstGeom prst="rect">
            <a:avLst/>
          </a:prstGeom>
        </p:spPr>
      </p:pic>
    </p:spTree>
    <p:extLst>
      <p:ext uri="{BB962C8B-B14F-4D97-AF65-F5344CB8AC3E}">
        <p14:creationId xmlns:p14="http://schemas.microsoft.com/office/powerpoint/2010/main" val="3166713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56035E-C2AE-49A0-85E8-9624C3BAFAC2}"/>
              </a:ext>
            </a:extLst>
          </p:cNvPr>
          <p:cNvPicPr>
            <a:picLocks noChangeAspect="1"/>
          </p:cNvPicPr>
          <p:nvPr/>
        </p:nvPicPr>
        <p:blipFill>
          <a:blip r:embed="rId3"/>
          <a:stretch>
            <a:fillRect/>
          </a:stretch>
        </p:blipFill>
        <p:spPr>
          <a:xfrm>
            <a:off x="355600" y="381000"/>
            <a:ext cx="11887199" cy="8458200"/>
          </a:xfrm>
          <a:prstGeom prst="rect">
            <a:avLst/>
          </a:prstGeom>
        </p:spPr>
      </p:pic>
    </p:spTree>
    <p:extLst>
      <p:ext uri="{BB962C8B-B14F-4D97-AF65-F5344CB8AC3E}">
        <p14:creationId xmlns:p14="http://schemas.microsoft.com/office/powerpoint/2010/main" val="3105691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E79D04-E4D2-124E-A32B-5AC27539627B}"/>
              </a:ext>
            </a:extLst>
          </p:cNvPr>
          <p:cNvSpPr txBox="1"/>
          <p:nvPr/>
        </p:nvSpPr>
        <p:spPr>
          <a:xfrm>
            <a:off x="0" y="216961"/>
            <a:ext cx="13385800" cy="8710077"/>
          </a:xfrm>
          <a:prstGeom prst="rect">
            <a:avLst/>
          </a:prstGeom>
          <a:noFill/>
        </p:spPr>
        <p:txBody>
          <a:bodyPr wrap="square">
            <a:spAutoFit/>
          </a:bodyPr>
          <a:lstStyle/>
          <a:p>
            <a:pPr algn="just"/>
            <a:r>
              <a:rPr lang="en-US" sz="4000" b="1" dirty="0">
                <a:solidFill>
                  <a:srgbClr val="002060"/>
                </a:solidFill>
              </a:rPr>
              <a:t>Marketing Environment</a:t>
            </a:r>
          </a:p>
          <a:p>
            <a:pPr algn="just"/>
            <a:r>
              <a:rPr lang="en-US" sz="4000" dirty="0">
                <a:solidFill>
                  <a:srgbClr val="C00000"/>
                </a:solidFill>
              </a:rPr>
              <a:t>The marketing environment consists of the </a:t>
            </a:r>
            <a:r>
              <a:rPr lang="en-US" sz="4000" dirty="0">
                <a:solidFill>
                  <a:srgbClr val="002060"/>
                </a:solidFill>
              </a:rPr>
              <a:t>task environment</a:t>
            </a:r>
            <a:r>
              <a:rPr lang="en-US" sz="4000" dirty="0">
                <a:solidFill>
                  <a:srgbClr val="C00000"/>
                </a:solidFill>
              </a:rPr>
              <a:t> and the </a:t>
            </a:r>
            <a:r>
              <a:rPr lang="en-US" sz="4000" dirty="0">
                <a:solidFill>
                  <a:srgbClr val="002060"/>
                </a:solidFill>
              </a:rPr>
              <a:t>broad environment</a:t>
            </a:r>
            <a:r>
              <a:rPr lang="en-US" sz="4000" dirty="0">
                <a:solidFill>
                  <a:srgbClr val="C00000"/>
                </a:solidFill>
              </a:rPr>
              <a:t>. </a:t>
            </a:r>
          </a:p>
          <a:p>
            <a:pPr algn="just"/>
            <a:r>
              <a:rPr lang="en-US" sz="4000" dirty="0">
                <a:solidFill>
                  <a:srgbClr val="C00000"/>
                </a:solidFill>
              </a:rPr>
              <a:t>The task environment includes the actors engaged in producing, distributing, and promoting the offering These are the company, </a:t>
            </a:r>
            <a:r>
              <a:rPr lang="en-US" sz="4000" dirty="0">
                <a:solidFill>
                  <a:srgbClr val="002060"/>
                </a:solidFill>
              </a:rPr>
              <a:t>suppliers, distributors, dealers, and target customers.</a:t>
            </a:r>
            <a:r>
              <a:rPr lang="en-US" sz="4000" dirty="0">
                <a:solidFill>
                  <a:srgbClr val="C00000"/>
                </a:solidFill>
              </a:rPr>
              <a:t> </a:t>
            </a:r>
          </a:p>
          <a:p>
            <a:pPr algn="just"/>
            <a:r>
              <a:rPr lang="en-US" sz="4000" dirty="0">
                <a:solidFill>
                  <a:srgbClr val="C00000"/>
                </a:solidFill>
              </a:rPr>
              <a:t>In the supplier group are material suppliers and service suppliers, such as marketing research agencies, advertising agencies, banking and insurance companies, transportation companies, and telecommunications companies. </a:t>
            </a:r>
          </a:p>
          <a:p>
            <a:pPr algn="just"/>
            <a:r>
              <a:rPr lang="en-US" sz="4000" dirty="0">
                <a:solidFill>
                  <a:srgbClr val="C00000"/>
                </a:solidFill>
              </a:rPr>
              <a:t>Distributors and dealers include agents, brokers, manufacturer representatives, and others who facilitate finding and selling to customers.</a:t>
            </a:r>
          </a:p>
          <a:p>
            <a:pPr algn="just"/>
            <a:endParaRPr lang="en-US" sz="4000" dirty="0">
              <a:solidFill>
                <a:srgbClr val="C00000"/>
              </a:solidFill>
            </a:endParaRPr>
          </a:p>
        </p:txBody>
      </p:sp>
    </p:spTree>
    <p:extLst>
      <p:ext uri="{BB962C8B-B14F-4D97-AF65-F5344CB8AC3E}">
        <p14:creationId xmlns:p14="http://schemas.microsoft.com/office/powerpoint/2010/main" val="2825469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A436F0-A8C7-5C10-E91B-5731124C9A25}"/>
              </a:ext>
            </a:extLst>
          </p:cNvPr>
          <p:cNvSpPr txBox="1"/>
          <p:nvPr/>
        </p:nvSpPr>
        <p:spPr>
          <a:xfrm>
            <a:off x="127000" y="381000"/>
            <a:ext cx="12268200" cy="3477875"/>
          </a:xfrm>
          <a:prstGeom prst="rect">
            <a:avLst/>
          </a:prstGeom>
          <a:noFill/>
        </p:spPr>
        <p:txBody>
          <a:bodyPr wrap="square">
            <a:spAutoFit/>
          </a:bodyPr>
          <a:lstStyle/>
          <a:p>
            <a:r>
              <a:rPr lang="en-US" sz="4400" dirty="0">
                <a:solidFill>
                  <a:srgbClr val="C00000"/>
                </a:solidFill>
              </a:rPr>
              <a:t>The </a:t>
            </a:r>
            <a:r>
              <a:rPr lang="en-US" sz="4400" dirty="0">
                <a:solidFill>
                  <a:srgbClr val="002060"/>
                </a:solidFill>
              </a:rPr>
              <a:t>broad environment consists </a:t>
            </a:r>
            <a:r>
              <a:rPr lang="en-US" sz="4400" dirty="0">
                <a:solidFill>
                  <a:srgbClr val="C00000"/>
                </a:solidFill>
              </a:rPr>
              <a:t>of six components: demographic environment, economic environment,</a:t>
            </a:r>
          </a:p>
          <a:p>
            <a:r>
              <a:rPr lang="en-US" sz="4400" dirty="0">
                <a:solidFill>
                  <a:srgbClr val="C00000"/>
                </a:solidFill>
              </a:rPr>
              <a:t>social- cultural environment, natural environment, technological environment, and political-legal environment.</a:t>
            </a:r>
          </a:p>
        </p:txBody>
      </p:sp>
      <p:pic>
        <p:nvPicPr>
          <p:cNvPr id="6" name="Picture 5">
            <a:extLst>
              <a:ext uri="{FF2B5EF4-FFF2-40B4-BE49-F238E27FC236}">
                <a16:creationId xmlns:a16="http://schemas.microsoft.com/office/drawing/2014/main" id="{FCCCDF42-9957-4031-04B4-BC17594C15D1}"/>
              </a:ext>
            </a:extLst>
          </p:cNvPr>
          <p:cNvPicPr>
            <a:picLocks noChangeAspect="1"/>
          </p:cNvPicPr>
          <p:nvPr/>
        </p:nvPicPr>
        <p:blipFill>
          <a:blip r:embed="rId2"/>
          <a:stretch>
            <a:fillRect/>
          </a:stretch>
        </p:blipFill>
        <p:spPr>
          <a:xfrm>
            <a:off x="6832600" y="3352800"/>
            <a:ext cx="7405687" cy="5547117"/>
          </a:xfrm>
          <a:prstGeom prst="rect">
            <a:avLst/>
          </a:prstGeom>
        </p:spPr>
      </p:pic>
    </p:spTree>
    <p:extLst>
      <p:ext uri="{BB962C8B-B14F-4D97-AF65-F5344CB8AC3E}">
        <p14:creationId xmlns:p14="http://schemas.microsoft.com/office/powerpoint/2010/main" val="2418980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985BEA-59EC-6C0A-5FE0-2442482E9456}"/>
              </a:ext>
            </a:extLst>
          </p:cNvPr>
          <p:cNvSpPr>
            <a:spLocks noGrp="1"/>
          </p:cNvSpPr>
          <p:nvPr>
            <p:ph type="body" idx="1"/>
          </p:nvPr>
        </p:nvSpPr>
        <p:spPr>
          <a:xfrm>
            <a:off x="355600" y="0"/>
            <a:ext cx="15544800" cy="10401360"/>
          </a:xfrm>
        </p:spPr>
        <p:txBody>
          <a:bodyPr/>
          <a:lstStyle/>
          <a:p>
            <a:pPr algn="l"/>
            <a:r>
              <a:rPr lang="en-US" sz="4000" b="1" i="0" u="none" strike="noStrike" baseline="0" dirty="0">
                <a:solidFill>
                  <a:srgbClr val="C00000"/>
                </a:solidFill>
                <a:latin typeface="GlyphaLTStd-Bold"/>
              </a:rPr>
              <a:t>Company Orientation toward the Marketplace</a:t>
            </a:r>
          </a:p>
          <a:p>
            <a:pPr algn="l"/>
            <a:r>
              <a:rPr lang="en-US" sz="4800" b="1" i="0" u="none" strike="noStrike" baseline="0" dirty="0">
                <a:solidFill>
                  <a:srgbClr val="002060"/>
                </a:solidFill>
                <a:latin typeface="GillSansMTPro-BookBold"/>
              </a:rPr>
              <a:t>The Production Concept</a:t>
            </a:r>
          </a:p>
          <a:p>
            <a:pPr algn="l"/>
            <a:r>
              <a:rPr lang="en-US" sz="4000" b="0" i="0" u="none" strike="noStrike" baseline="0" dirty="0">
                <a:solidFill>
                  <a:srgbClr val="002060"/>
                </a:solidFill>
                <a:latin typeface="MinionPro-Regular"/>
              </a:rPr>
              <a:t>The </a:t>
            </a:r>
            <a:r>
              <a:rPr lang="en-US" sz="4000" b="1" i="0" u="none" strike="noStrike" baseline="0" dirty="0">
                <a:solidFill>
                  <a:srgbClr val="002060"/>
                </a:solidFill>
                <a:latin typeface="MinionPro-Bold"/>
              </a:rPr>
              <a:t>production concept </a:t>
            </a:r>
            <a:r>
              <a:rPr lang="en-US" sz="4000" b="0" i="0" u="none" strike="noStrike" baseline="0" dirty="0">
                <a:solidFill>
                  <a:srgbClr val="002060"/>
                </a:solidFill>
                <a:latin typeface="MinionPro-Regular"/>
              </a:rPr>
              <a:t>is one of the oldest concepts in business. </a:t>
            </a:r>
          </a:p>
          <a:p>
            <a:pPr algn="l"/>
            <a:r>
              <a:rPr lang="en-US" sz="4000" b="0" i="0" u="none" strike="noStrike" baseline="0" dirty="0">
                <a:solidFill>
                  <a:srgbClr val="C00000"/>
                </a:solidFill>
                <a:latin typeface="MinionPro-Regular"/>
              </a:rPr>
              <a:t>It holds that consumers prefer products that are widely available and inexpensive. </a:t>
            </a:r>
          </a:p>
          <a:p>
            <a:pPr algn="l"/>
            <a:r>
              <a:rPr lang="en-US" sz="4000" b="0" i="0" u="none" strike="noStrike" baseline="0" dirty="0">
                <a:solidFill>
                  <a:srgbClr val="002060"/>
                </a:solidFill>
                <a:latin typeface="MinionPro-Regular"/>
              </a:rPr>
              <a:t>Managers of production-oriented businesses concentrate on achieving high production efficiency, low costs, and mass distribution. </a:t>
            </a:r>
          </a:p>
          <a:p>
            <a:pPr algn="l"/>
            <a:endParaRPr lang="en-US" sz="4000" b="0" i="0" u="none" strike="noStrike" baseline="0" dirty="0">
              <a:solidFill>
                <a:srgbClr val="002060"/>
              </a:solidFill>
              <a:latin typeface="MinionPro-Regular"/>
            </a:endParaRPr>
          </a:p>
          <a:p>
            <a:pPr algn="just"/>
            <a:r>
              <a:rPr lang="en-US" sz="4000" b="0" i="0" u="none" strike="noStrike" baseline="0" dirty="0">
                <a:solidFill>
                  <a:srgbClr val="C00000"/>
                </a:solidFill>
                <a:latin typeface="MinionPro-Regular"/>
              </a:rPr>
              <a:t>This orientation has made sense in developing countries such</a:t>
            </a:r>
            <a:r>
              <a:rPr lang="en-US" sz="4000" b="1" dirty="0">
                <a:solidFill>
                  <a:srgbClr val="C00000"/>
                </a:solidFill>
                <a:latin typeface="GlyphaLTStd-Bold"/>
              </a:rPr>
              <a:t> </a:t>
            </a:r>
            <a:r>
              <a:rPr lang="en-US" sz="4000" b="0" i="0" u="none" strike="noStrike" baseline="0" dirty="0">
                <a:solidFill>
                  <a:srgbClr val="C00000"/>
                </a:solidFill>
                <a:latin typeface="MinionPro-Regular"/>
              </a:rPr>
              <a:t>as China, where the largest PC manufacturer, Legend (principal owner of Lenovo Group), and domestic appliances giant Haier have taken advantage of the country’s huge and inexpensive labor pool to dominate the market.</a:t>
            </a:r>
          </a:p>
          <a:p>
            <a:pPr algn="just"/>
            <a:endParaRPr lang="en-US" sz="4000" b="0" i="0" u="none" strike="noStrike" baseline="0" dirty="0">
              <a:solidFill>
                <a:srgbClr val="C00000"/>
              </a:solidFill>
              <a:latin typeface="MinionPro-Regular"/>
            </a:endParaRPr>
          </a:p>
          <a:p>
            <a:pPr algn="l"/>
            <a:r>
              <a:rPr lang="en-US" sz="4000" b="0" i="0" u="none" strike="noStrike" baseline="0" dirty="0">
                <a:solidFill>
                  <a:srgbClr val="002060"/>
                </a:solidFill>
                <a:latin typeface="MinionPro-Regular"/>
              </a:rPr>
              <a:t>Marketers also use the production concept when they want to expand the market.</a:t>
            </a:r>
            <a:endParaRPr lang="en-US" sz="4000" b="1" i="0" u="none" strike="noStrike" baseline="0" dirty="0">
              <a:solidFill>
                <a:srgbClr val="002060"/>
              </a:solidFill>
              <a:latin typeface="GlyphaLTStd-Bold"/>
            </a:endParaRPr>
          </a:p>
          <a:p>
            <a:pPr algn="l"/>
            <a:endParaRPr lang="en-US" sz="4000" b="1" dirty="0">
              <a:solidFill>
                <a:srgbClr val="002060"/>
              </a:solidFill>
              <a:latin typeface="GlyphaLTStd-Bold"/>
            </a:endParaRPr>
          </a:p>
          <a:p>
            <a:pPr algn="l"/>
            <a:endParaRPr lang="en-US" dirty="0"/>
          </a:p>
        </p:txBody>
      </p:sp>
    </p:spTree>
    <p:extLst>
      <p:ext uri="{BB962C8B-B14F-4D97-AF65-F5344CB8AC3E}">
        <p14:creationId xmlns:p14="http://schemas.microsoft.com/office/powerpoint/2010/main" val="1227131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715B98-9983-6410-736A-98413ACE1A67}"/>
              </a:ext>
            </a:extLst>
          </p:cNvPr>
          <p:cNvSpPr>
            <a:spLocks noGrp="1"/>
          </p:cNvSpPr>
          <p:nvPr>
            <p:ph type="body" idx="1"/>
          </p:nvPr>
        </p:nvSpPr>
        <p:spPr>
          <a:xfrm>
            <a:off x="165100" y="228600"/>
            <a:ext cx="15925800" cy="8125301"/>
          </a:xfrm>
        </p:spPr>
        <p:txBody>
          <a:bodyPr/>
          <a:lstStyle/>
          <a:p>
            <a:pPr algn="l"/>
            <a:r>
              <a:rPr lang="en-US" sz="4800" b="1" i="0" u="none" strike="noStrike" baseline="0" dirty="0">
                <a:solidFill>
                  <a:srgbClr val="C00000"/>
                </a:solidFill>
                <a:latin typeface="GillSansMTPro-BookBold"/>
              </a:rPr>
              <a:t>The Product Concept</a:t>
            </a:r>
          </a:p>
          <a:p>
            <a:pPr algn="just"/>
            <a:r>
              <a:rPr lang="en-US" sz="4800" b="0" i="0" u="none" strike="noStrike" baseline="0" dirty="0">
                <a:solidFill>
                  <a:srgbClr val="002060"/>
                </a:solidFill>
                <a:latin typeface="MinionPro-Regular"/>
              </a:rPr>
              <a:t>The </a:t>
            </a:r>
            <a:r>
              <a:rPr lang="en-US" sz="4800" b="1" i="0" u="none" strike="noStrike" baseline="0" dirty="0">
                <a:solidFill>
                  <a:srgbClr val="002060"/>
                </a:solidFill>
                <a:latin typeface="MinionPro-Bold"/>
              </a:rPr>
              <a:t>product concept </a:t>
            </a:r>
            <a:r>
              <a:rPr lang="en-US" sz="4800" b="0" i="0" u="none" strike="noStrike" baseline="0" dirty="0">
                <a:solidFill>
                  <a:srgbClr val="002060"/>
                </a:solidFill>
                <a:latin typeface="MinionPro-Regular"/>
              </a:rPr>
              <a:t>proposes that consumers favor products offering the most quality, performance, or innovative</a:t>
            </a:r>
          </a:p>
          <a:p>
            <a:pPr algn="just"/>
            <a:r>
              <a:rPr lang="en-US" sz="4800" b="0" i="0" u="none" strike="noStrike" baseline="0" dirty="0">
                <a:solidFill>
                  <a:srgbClr val="002060"/>
                </a:solidFill>
                <a:latin typeface="MinionPro-Regular"/>
              </a:rPr>
              <a:t>features. </a:t>
            </a:r>
          </a:p>
          <a:p>
            <a:pPr algn="just"/>
            <a:r>
              <a:rPr lang="en-US" sz="4800" b="0" i="0" u="none" strike="noStrike" baseline="0" dirty="0">
                <a:solidFill>
                  <a:srgbClr val="C00000"/>
                </a:solidFill>
                <a:latin typeface="MinionPro-Regular"/>
              </a:rPr>
              <a:t>However, managers are sometimes caught in a love affair with their products. They might commit the “</a:t>
            </a:r>
            <a:r>
              <a:rPr lang="en-US" sz="4800" b="0" i="0" u="none" strike="noStrike" baseline="0" dirty="0" err="1">
                <a:solidFill>
                  <a:srgbClr val="C00000"/>
                </a:solidFill>
                <a:latin typeface="MinionPro-Regular"/>
              </a:rPr>
              <a:t>bettermousetrap”fallacy</a:t>
            </a:r>
            <a:r>
              <a:rPr lang="en-US" sz="4800" b="0" i="0" u="none" strike="noStrike" baseline="0" dirty="0">
                <a:solidFill>
                  <a:srgbClr val="C00000"/>
                </a:solidFill>
                <a:latin typeface="MinionPro-Regular"/>
              </a:rPr>
              <a:t>, believing a better product will by itself lead people to beat a path to their door. </a:t>
            </a:r>
          </a:p>
          <a:p>
            <a:pPr algn="just"/>
            <a:r>
              <a:rPr lang="en-US" sz="4800" b="0" i="0" u="none" strike="noStrike" baseline="0" dirty="0">
                <a:solidFill>
                  <a:srgbClr val="002060"/>
                </a:solidFill>
                <a:latin typeface="MinionPro-Regular"/>
              </a:rPr>
              <a:t>As many start-ups have learned the hard way, a new or improved product will not necessarily be successful unless it’s priced, distributed, advertised, and sold properly.</a:t>
            </a:r>
            <a:endParaRPr lang="en-US" sz="4800" dirty="0">
              <a:solidFill>
                <a:srgbClr val="002060"/>
              </a:solidFill>
            </a:endParaRPr>
          </a:p>
        </p:txBody>
      </p:sp>
    </p:spTree>
    <p:extLst>
      <p:ext uri="{BB962C8B-B14F-4D97-AF65-F5344CB8AC3E}">
        <p14:creationId xmlns:p14="http://schemas.microsoft.com/office/powerpoint/2010/main" val="4266916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A9904E-FFEA-2750-9A11-747FFFD4071D}"/>
              </a:ext>
            </a:extLst>
          </p:cNvPr>
          <p:cNvSpPr>
            <a:spLocks noGrp="1"/>
          </p:cNvSpPr>
          <p:nvPr>
            <p:ph type="body" idx="1"/>
          </p:nvPr>
        </p:nvSpPr>
        <p:spPr>
          <a:xfrm>
            <a:off x="584200" y="1494234"/>
            <a:ext cx="15468600" cy="6155531"/>
          </a:xfrm>
        </p:spPr>
        <p:txBody>
          <a:bodyPr/>
          <a:lstStyle/>
          <a:p>
            <a:pPr algn="just"/>
            <a:r>
              <a:rPr lang="en-US" sz="4000" b="1" i="0" u="none" strike="noStrike" baseline="0" dirty="0">
                <a:solidFill>
                  <a:srgbClr val="C00000"/>
                </a:solidFill>
                <a:latin typeface="GillSansMTPro-BookBold"/>
              </a:rPr>
              <a:t>The Selling Concept</a:t>
            </a:r>
          </a:p>
          <a:p>
            <a:pPr algn="just"/>
            <a:r>
              <a:rPr lang="en-US" sz="4000" b="0" i="0" u="none" strike="noStrike" baseline="0" dirty="0">
                <a:solidFill>
                  <a:srgbClr val="002060"/>
                </a:solidFill>
                <a:latin typeface="MinionPro-Regular"/>
              </a:rPr>
              <a:t>The </a:t>
            </a:r>
            <a:r>
              <a:rPr lang="en-US" sz="4000" b="1" i="0" u="none" strike="noStrike" baseline="0" dirty="0">
                <a:solidFill>
                  <a:srgbClr val="002060"/>
                </a:solidFill>
                <a:latin typeface="MinionPro-Bold"/>
              </a:rPr>
              <a:t>selling concept </a:t>
            </a:r>
            <a:r>
              <a:rPr lang="en-US" sz="4000" b="0" i="0" u="none" strike="noStrike" baseline="0" dirty="0">
                <a:solidFill>
                  <a:srgbClr val="002060"/>
                </a:solidFill>
                <a:latin typeface="MinionPro-Regular"/>
              </a:rPr>
              <a:t>holds that consumers and businesses, if left alone, won’t buy enough of the organization’s products. </a:t>
            </a:r>
          </a:p>
          <a:p>
            <a:pPr algn="just"/>
            <a:r>
              <a:rPr lang="en-US" sz="4000" b="0" i="0" u="none" strike="noStrike" baseline="0" dirty="0">
                <a:solidFill>
                  <a:srgbClr val="C00000"/>
                </a:solidFill>
                <a:latin typeface="MinionPro-Regular"/>
              </a:rPr>
              <a:t>It is practiced most aggressively with unsought goods—goods buyers don’t normally think of buying such as insurance and cemetery plots—and when firms with overcapacity aim to sell what they make, rather than make what the market wants. </a:t>
            </a:r>
          </a:p>
          <a:p>
            <a:pPr algn="just"/>
            <a:r>
              <a:rPr lang="en-US" sz="4000" b="0" i="0" u="none" strike="noStrike" baseline="0" dirty="0">
                <a:solidFill>
                  <a:srgbClr val="002060"/>
                </a:solidFill>
                <a:latin typeface="MinionPro-Regular"/>
              </a:rPr>
              <a:t>Marketing based on hard selling is risky. It assumes customers coaxed into</a:t>
            </a:r>
          </a:p>
          <a:p>
            <a:pPr algn="just"/>
            <a:r>
              <a:rPr lang="en-US" sz="4000" b="0" i="0" u="none" strike="noStrike" baseline="0" dirty="0">
                <a:solidFill>
                  <a:srgbClr val="002060"/>
                </a:solidFill>
                <a:latin typeface="MinionPro-Regular"/>
              </a:rPr>
              <a:t>buying a product not only won’t return or bad-mouth it or complain to consumer organizations but might even buy it again.</a:t>
            </a:r>
            <a:endParaRPr lang="en-US" sz="4000" dirty="0">
              <a:solidFill>
                <a:srgbClr val="002060"/>
              </a:solidFill>
            </a:endParaRPr>
          </a:p>
        </p:txBody>
      </p:sp>
    </p:spTree>
    <p:extLst>
      <p:ext uri="{BB962C8B-B14F-4D97-AF65-F5344CB8AC3E}">
        <p14:creationId xmlns:p14="http://schemas.microsoft.com/office/powerpoint/2010/main" val="342623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2B09B0-8290-2BC2-121D-BCF4786396C6}"/>
              </a:ext>
            </a:extLst>
          </p:cNvPr>
          <p:cNvSpPr txBox="1"/>
          <p:nvPr/>
        </p:nvSpPr>
        <p:spPr>
          <a:xfrm>
            <a:off x="584200" y="762000"/>
            <a:ext cx="14249400" cy="8217634"/>
          </a:xfrm>
          <a:prstGeom prst="rect">
            <a:avLst/>
          </a:prstGeom>
          <a:noFill/>
        </p:spPr>
        <p:txBody>
          <a:bodyPr wrap="square">
            <a:spAutoFit/>
          </a:bodyPr>
          <a:lstStyle/>
          <a:p>
            <a:pPr algn="just"/>
            <a:r>
              <a:rPr lang="en-US" sz="4400" b="1" i="0" u="none" strike="noStrike" baseline="0" dirty="0">
                <a:solidFill>
                  <a:srgbClr val="002060"/>
                </a:solidFill>
                <a:latin typeface="GillSansMTPro-BookBold"/>
              </a:rPr>
              <a:t>The Marketing Concept</a:t>
            </a:r>
          </a:p>
          <a:p>
            <a:pPr algn="just"/>
            <a:r>
              <a:rPr lang="en-US" sz="4400" b="0" i="0" u="none" strike="noStrike" baseline="0" dirty="0">
                <a:solidFill>
                  <a:srgbClr val="002060"/>
                </a:solidFill>
                <a:latin typeface="MinionPro-Regular"/>
              </a:rPr>
              <a:t>The </a:t>
            </a:r>
            <a:r>
              <a:rPr lang="en-US" sz="4400" b="1" i="0" u="none" strike="noStrike" baseline="0" dirty="0">
                <a:solidFill>
                  <a:srgbClr val="002060"/>
                </a:solidFill>
                <a:latin typeface="MinionPro-Bold"/>
              </a:rPr>
              <a:t>marketing concept </a:t>
            </a:r>
            <a:r>
              <a:rPr lang="en-US" sz="4400" b="0" i="0" u="none" strike="noStrike" baseline="0" dirty="0">
                <a:solidFill>
                  <a:srgbClr val="002060"/>
                </a:solidFill>
                <a:latin typeface="MinionPro-Regular"/>
              </a:rPr>
              <a:t>emerged in the mid-1950s as a customer-centered, sense-and-respond philosophy. </a:t>
            </a:r>
          </a:p>
          <a:p>
            <a:pPr algn="just"/>
            <a:r>
              <a:rPr lang="en-US" sz="4400" b="0" i="0" u="none" strike="noStrike" baseline="0" dirty="0">
                <a:solidFill>
                  <a:srgbClr val="C00000"/>
                </a:solidFill>
                <a:latin typeface="MinionPro-Regular"/>
              </a:rPr>
              <a:t>The job is to find not the right customers for your products, but the right products for your customers. </a:t>
            </a:r>
          </a:p>
          <a:p>
            <a:pPr algn="just"/>
            <a:r>
              <a:rPr lang="en-US" sz="4400" b="0" i="0" u="none" strike="noStrike" baseline="0" dirty="0">
                <a:solidFill>
                  <a:srgbClr val="002060"/>
                </a:solidFill>
                <a:latin typeface="MinionPro-Regular"/>
              </a:rPr>
              <a:t>Dell doesn’t prepare a PC or laptop for its target market. Rather, it provides product platforms on which each person customizes the features he or she desires in the machine.</a:t>
            </a:r>
          </a:p>
          <a:p>
            <a:pPr algn="just"/>
            <a:r>
              <a:rPr lang="en-US" sz="4400" b="0" i="0" u="none" strike="noStrike" baseline="0" dirty="0">
                <a:solidFill>
                  <a:srgbClr val="C00000"/>
                </a:solidFill>
                <a:latin typeface="MinionPro-Regular"/>
              </a:rPr>
              <a:t>The marketing concept holds that the key to achieving organizational goals is being more effective than competitors in </a:t>
            </a:r>
            <a:r>
              <a:rPr lang="en-US" sz="4400" b="0" i="0" u="none" strike="noStrike" baseline="0" dirty="0">
                <a:solidFill>
                  <a:srgbClr val="002060"/>
                </a:solidFill>
                <a:latin typeface="MinionPro-Regular"/>
              </a:rPr>
              <a:t>creating, delivering, and communicating superior customer value </a:t>
            </a:r>
            <a:r>
              <a:rPr lang="en-US" sz="4400" b="0" i="0" u="none" strike="noStrike" baseline="0" dirty="0">
                <a:solidFill>
                  <a:srgbClr val="C00000"/>
                </a:solidFill>
                <a:latin typeface="MinionPro-Regular"/>
              </a:rPr>
              <a:t>to your target markets. </a:t>
            </a:r>
          </a:p>
        </p:txBody>
      </p:sp>
    </p:spTree>
    <p:extLst>
      <p:ext uri="{BB962C8B-B14F-4D97-AF65-F5344CB8AC3E}">
        <p14:creationId xmlns:p14="http://schemas.microsoft.com/office/powerpoint/2010/main" val="2951947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CBBB-1DB3-00FE-B311-17E86D81C1D1}"/>
              </a:ext>
            </a:extLst>
          </p:cNvPr>
          <p:cNvSpPr>
            <a:spLocks noGrp="1"/>
          </p:cNvSpPr>
          <p:nvPr>
            <p:ph type="title"/>
          </p:nvPr>
        </p:nvSpPr>
        <p:spPr>
          <a:xfrm>
            <a:off x="279400" y="1295400"/>
            <a:ext cx="15011400" cy="8863965"/>
          </a:xfrm>
        </p:spPr>
        <p:txBody>
          <a:bodyPr/>
          <a:lstStyle/>
          <a:p>
            <a:r>
              <a:rPr lang="en-US" sz="4800" b="0" i="0" u="none" strike="noStrike" baseline="0" dirty="0">
                <a:solidFill>
                  <a:srgbClr val="C00000"/>
                </a:solidFill>
                <a:latin typeface="MinionPro-Regular"/>
              </a:rPr>
              <a:t>Harvard’s Theodore Levitt drew a perceptive contrast between the selling and marketing concepts:</a:t>
            </a:r>
            <a:br>
              <a:rPr lang="en-US" sz="4800" b="0" i="0" u="none" strike="noStrike" baseline="0" dirty="0">
                <a:solidFill>
                  <a:srgbClr val="002060"/>
                </a:solidFill>
                <a:latin typeface="MinionPro-Regular"/>
              </a:rPr>
            </a:br>
            <a:br>
              <a:rPr lang="en-US" sz="4800" b="0" i="0" u="none" strike="noStrike" baseline="0" dirty="0">
                <a:solidFill>
                  <a:srgbClr val="002060"/>
                </a:solidFill>
                <a:latin typeface="MinionPro-Regular"/>
              </a:rPr>
            </a:br>
            <a:r>
              <a:rPr lang="en-US" sz="4800" b="0" i="0" u="none" strike="noStrike" baseline="0" dirty="0">
                <a:solidFill>
                  <a:srgbClr val="002060"/>
                </a:solidFill>
                <a:latin typeface="MinionPro-Regular"/>
              </a:rPr>
              <a:t>Selling focuses on the needs of the seller; </a:t>
            </a:r>
            <a:br>
              <a:rPr lang="en-US" sz="4800" b="0" i="0" u="none" strike="noStrike" baseline="0" dirty="0">
                <a:solidFill>
                  <a:srgbClr val="002060"/>
                </a:solidFill>
                <a:latin typeface="MinionPro-Regular"/>
              </a:rPr>
            </a:br>
            <a:r>
              <a:rPr lang="en-US" sz="4800" b="0" i="0" u="none" strike="noStrike" baseline="0" dirty="0">
                <a:solidFill>
                  <a:srgbClr val="C00000"/>
                </a:solidFill>
                <a:latin typeface="MinionPro-Regular"/>
              </a:rPr>
              <a:t>Marketing on the needs of the buyer. </a:t>
            </a:r>
            <a:br>
              <a:rPr lang="en-US" sz="4800" b="0" i="0" u="none" strike="noStrike" baseline="0" dirty="0">
                <a:solidFill>
                  <a:srgbClr val="C00000"/>
                </a:solidFill>
                <a:latin typeface="MinionPro-Regular"/>
              </a:rPr>
            </a:br>
            <a:r>
              <a:rPr lang="en-US" sz="4800" b="0" i="0" u="none" strike="noStrike" baseline="0" dirty="0">
                <a:solidFill>
                  <a:srgbClr val="002060"/>
                </a:solidFill>
                <a:latin typeface="MinionPro-Regular"/>
              </a:rPr>
              <a:t>Selling is preoccupied with the seller’s need to convert his product into cash; </a:t>
            </a:r>
            <a:br>
              <a:rPr lang="en-US" sz="4800" b="0" i="0" u="none" strike="noStrike" baseline="0" dirty="0">
                <a:solidFill>
                  <a:srgbClr val="002060"/>
                </a:solidFill>
                <a:latin typeface="MinionPro-Regular"/>
              </a:rPr>
            </a:br>
            <a:r>
              <a:rPr lang="en-US" sz="4800" b="0" i="0" u="none" strike="noStrike" baseline="0" dirty="0">
                <a:solidFill>
                  <a:srgbClr val="C00000"/>
                </a:solidFill>
                <a:latin typeface="MinionPro-Regular"/>
              </a:rPr>
              <a:t>Marketing with the idea of satisfying the needs of the   customer by means of the product and the whole cluster of things associated with creating, delivering, and finally consuming it.</a:t>
            </a:r>
            <a:br>
              <a:rPr lang="en-US" sz="4800" dirty="0">
                <a:solidFill>
                  <a:srgbClr val="C00000"/>
                </a:solidFill>
              </a:rPr>
            </a:br>
            <a:endParaRPr lang="en-US" sz="4800" dirty="0">
              <a:solidFill>
                <a:srgbClr val="C00000"/>
              </a:solidFill>
            </a:endParaRPr>
          </a:p>
        </p:txBody>
      </p:sp>
    </p:spTree>
    <p:extLst>
      <p:ext uri="{BB962C8B-B14F-4D97-AF65-F5344CB8AC3E}">
        <p14:creationId xmlns:p14="http://schemas.microsoft.com/office/powerpoint/2010/main" val="3774457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DE0C50-858B-967D-4040-1C2F6AE37C9D}"/>
              </a:ext>
            </a:extLst>
          </p:cNvPr>
          <p:cNvSpPr>
            <a:spLocks noGrp="1"/>
          </p:cNvSpPr>
          <p:nvPr>
            <p:ph type="body" idx="1"/>
          </p:nvPr>
        </p:nvSpPr>
        <p:spPr>
          <a:xfrm>
            <a:off x="203200" y="304800"/>
            <a:ext cx="15468600" cy="7755969"/>
          </a:xfrm>
        </p:spPr>
        <p:txBody>
          <a:bodyPr/>
          <a:lstStyle/>
          <a:p>
            <a:pPr algn="just"/>
            <a:r>
              <a:rPr lang="en-US" sz="3600" b="1" i="0" u="none" strike="noStrike" baseline="0" dirty="0">
                <a:solidFill>
                  <a:srgbClr val="C00000"/>
                </a:solidFill>
                <a:latin typeface="GillSansMTPro-BookBold"/>
              </a:rPr>
              <a:t>The Holistic Marketing Concept</a:t>
            </a:r>
          </a:p>
          <a:p>
            <a:pPr algn="just"/>
            <a:r>
              <a:rPr lang="en-US" sz="3600" b="0" i="0" u="none" strike="noStrike" baseline="0" dirty="0">
                <a:solidFill>
                  <a:srgbClr val="002060"/>
                </a:solidFill>
                <a:latin typeface="MinionPro-Regular"/>
              </a:rPr>
              <a:t>Without question, the and forces that have defined the new marketing realities in the first </a:t>
            </a:r>
            <a:r>
              <a:rPr lang="en-US" sz="3600" dirty="0">
                <a:solidFill>
                  <a:srgbClr val="002060"/>
                </a:solidFill>
                <a:latin typeface="MinionPro-Regular"/>
              </a:rPr>
              <a:t>years of trends </a:t>
            </a:r>
            <a:r>
              <a:rPr lang="en-US" sz="3600" b="0" i="0" u="none" strike="noStrike" baseline="0" dirty="0">
                <a:solidFill>
                  <a:srgbClr val="002060"/>
                </a:solidFill>
                <a:latin typeface="MinionPro-Regular"/>
              </a:rPr>
              <a:t>the 21</a:t>
            </a:r>
            <a:r>
              <a:rPr lang="en-US" sz="3600" b="0" i="0" u="none" strike="noStrike" baseline="30000" dirty="0">
                <a:solidFill>
                  <a:srgbClr val="002060"/>
                </a:solidFill>
                <a:latin typeface="MinionPro-Regular"/>
              </a:rPr>
              <a:t>st</a:t>
            </a:r>
            <a:r>
              <a:rPr lang="en-US" sz="3600" b="0" i="0" u="none" strike="noStrike" baseline="0" dirty="0">
                <a:solidFill>
                  <a:srgbClr val="002060"/>
                </a:solidFill>
                <a:latin typeface="MinionPro-Regular"/>
              </a:rPr>
              <a:t> century are leading business firms to embrace a new set of beliefs and practices. </a:t>
            </a:r>
          </a:p>
          <a:p>
            <a:pPr algn="just"/>
            <a:r>
              <a:rPr lang="en-US" sz="3600" b="0" i="0" u="none" strike="noStrike" baseline="0" dirty="0">
                <a:solidFill>
                  <a:srgbClr val="C00000"/>
                </a:solidFill>
                <a:latin typeface="MinionPro-Regular"/>
              </a:rPr>
              <a:t>The </a:t>
            </a:r>
            <a:r>
              <a:rPr lang="en-US" sz="3600" b="1" i="0" u="none" strike="noStrike" baseline="0" dirty="0">
                <a:solidFill>
                  <a:srgbClr val="C00000"/>
                </a:solidFill>
                <a:latin typeface="MinionPro-Bold"/>
              </a:rPr>
              <a:t>holistic marketing </a:t>
            </a:r>
            <a:r>
              <a:rPr lang="en-US" sz="3600" b="0" i="0" u="none" strike="noStrike" baseline="0" dirty="0">
                <a:solidFill>
                  <a:srgbClr val="C00000"/>
                </a:solidFill>
                <a:latin typeface="MinionPro-Regular"/>
              </a:rPr>
              <a:t>concept is based on the development, design, and implementation of marketing programs, processes, and activities that</a:t>
            </a:r>
          </a:p>
          <a:p>
            <a:pPr algn="just"/>
            <a:r>
              <a:rPr lang="en-US" sz="3600" b="0" i="0" u="none" strike="noStrike" baseline="0" dirty="0">
                <a:solidFill>
                  <a:srgbClr val="C00000"/>
                </a:solidFill>
                <a:latin typeface="MinionPro-Regular"/>
              </a:rPr>
              <a:t>recognize their breadth and interdependencies. </a:t>
            </a:r>
          </a:p>
          <a:p>
            <a:pPr algn="just"/>
            <a:r>
              <a:rPr lang="en-US" sz="3600" b="0" i="0" u="none" strike="noStrike" baseline="0" dirty="0">
                <a:solidFill>
                  <a:srgbClr val="002060"/>
                </a:solidFill>
                <a:latin typeface="MinionPro-Regular"/>
              </a:rPr>
              <a:t>Holistic marketing acknowledges that everything matters in marketing—</a:t>
            </a:r>
          </a:p>
          <a:p>
            <a:pPr algn="just"/>
            <a:r>
              <a:rPr lang="en-US" sz="3600" b="0" i="0" u="none" strike="noStrike" baseline="0" dirty="0">
                <a:solidFill>
                  <a:srgbClr val="002060"/>
                </a:solidFill>
                <a:latin typeface="MinionPro-Regular"/>
              </a:rPr>
              <a:t>and that a broad, integrated perspective is often necessary.</a:t>
            </a:r>
          </a:p>
          <a:p>
            <a:pPr algn="just"/>
            <a:r>
              <a:rPr lang="en-US" sz="3600" b="0" i="0" u="none" strike="noStrike" baseline="0" dirty="0">
                <a:solidFill>
                  <a:srgbClr val="C00000"/>
                </a:solidFill>
                <a:latin typeface="MinionPro-Regular"/>
              </a:rPr>
              <a:t>Holistic marketing thus recognizes and reconciles the scope and complexities of marketing activities.</a:t>
            </a:r>
          </a:p>
          <a:p>
            <a:pPr algn="just"/>
            <a:r>
              <a:rPr lang="en-US" sz="3600" b="0" i="0" u="none" strike="noStrike" baseline="0" dirty="0">
                <a:solidFill>
                  <a:srgbClr val="002060"/>
                </a:solidFill>
                <a:latin typeface="MinionPro-Regular"/>
              </a:rPr>
              <a:t>Figure below provides a schematic overview of four broad components characterizing holistic marketing: </a:t>
            </a:r>
            <a:r>
              <a:rPr lang="en-US" sz="3600" b="0" i="0" u="none" strike="noStrike" baseline="0" dirty="0">
                <a:solidFill>
                  <a:srgbClr val="C00000"/>
                </a:solidFill>
                <a:latin typeface="MinionPro-Regular"/>
              </a:rPr>
              <a:t>relationship marketing</a:t>
            </a:r>
            <a:r>
              <a:rPr lang="en-US" sz="3600" b="0" i="0" u="none" strike="noStrike" baseline="0" dirty="0">
                <a:solidFill>
                  <a:srgbClr val="002060"/>
                </a:solidFill>
                <a:latin typeface="MinionPro-Regular"/>
              </a:rPr>
              <a:t>,</a:t>
            </a:r>
          </a:p>
          <a:p>
            <a:pPr algn="just"/>
            <a:r>
              <a:rPr lang="en-US" sz="3600" b="0" i="0" u="none" strike="noStrike" baseline="0" dirty="0">
                <a:solidFill>
                  <a:srgbClr val="002060"/>
                </a:solidFill>
                <a:latin typeface="MinionPro-Regular"/>
              </a:rPr>
              <a:t>integrated marketing, </a:t>
            </a:r>
            <a:r>
              <a:rPr lang="en-US" sz="3600" b="0" i="0" u="none" strike="noStrike" baseline="0" dirty="0">
                <a:solidFill>
                  <a:srgbClr val="C00000"/>
                </a:solidFill>
                <a:latin typeface="MinionPro-Regular"/>
              </a:rPr>
              <a:t>internal marketing</a:t>
            </a:r>
            <a:r>
              <a:rPr lang="en-US" sz="3600" b="0" i="0" u="none" strike="noStrike" baseline="0" dirty="0">
                <a:solidFill>
                  <a:srgbClr val="002060"/>
                </a:solidFill>
                <a:latin typeface="MinionPro-Regular"/>
              </a:rPr>
              <a:t>, and socially </a:t>
            </a:r>
            <a:r>
              <a:rPr lang="en-US" sz="3600" b="0" i="0" u="none" strike="noStrike" baseline="0">
                <a:solidFill>
                  <a:srgbClr val="002060"/>
                </a:solidFill>
                <a:latin typeface="MinionPro-Regular"/>
              </a:rPr>
              <a:t>responsible marketing.</a:t>
            </a:r>
            <a:endParaRPr lang="en-US" sz="3600" dirty="0">
              <a:solidFill>
                <a:srgbClr val="002060"/>
              </a:solidFill>
            </a:endParaRPr>
          </a:p>
        </p:txBody>
      </p:sp>
    </p:spTree>
    <p:extLst>
      <p:ext uri="{BB962C8B-B14F-4D97-AF65-F5344CB8AC3E}">
        <p14:creationId xmlns:p14="http://schemas.microsoft.com/office/powerpoint/2010/main" val="4143607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282673-C62F-3146-7BDB-C410C3FD7A62}"/>
              </a:ext>
            </a:extLst>
          </p:cNvPr>
          <p:cNvPicPr>
            <a:picLocks noChangeAspect="1"/>
          </p:cNvPicPr>
          <p:nvPr/>
        </p:nvPicPr>
        <p:blipFill>
          <a:blip r:embed="rId2"/>
          <a:stretch>
            <a:fillRect/>
          </a:stretch>
        </p:blipFill>
        <p:spPr>
          <a:xfrm>
            <a:off x="1346200" y="533400"/>
            <a:ext cx="10744200" cy="7543800"/>
          </a:xfrm>
          <a:prstGeom prst="rect">
            <a:avLst/>
          </a:prstGeom>
        </p:spPr>
      </p:pic>
    </p:spTree>
    <p:extLst>
      <p:ext uri="{BB962C8B-B14F-4D97-AF65-F5344CB8AC3E}">
        <p14:creationId xmlns:p14="http://schemas.microsoft.com/office/powerpoint/2010/main" val="7507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3E1396-7871-BD4B-D68D-A58A7E2E14BF}"/>
              </a:ext>
            </a:extLst>
          </p:cNvPr>
          <p:cNvPicPr>
            <a:picLocks noChangeAspect="1"/>
          </p:cNvPicPr>
          <p:nvPr/>
        </p:nvPicPr>
        <p:blipFill>
          <a:blip r:embed="rId2"/>
          <a:stretch>
            <a:fillRect/>
          </a:stretch>
        </p:blipFill>
        <p:spPr>
          <a:xfrm>
            <a:off x="127000" y="0"/>
            <a:ext cx="12268200" cy="8915400"/>
          </a:xfrm>
          <a:prstGeom prst="rect">
            <a:avLst/>
          </a:prstGeom>
        </p:spPr>
      </p:pic>
    </p:spTree>
    <p:extLst>
      <p:ext uri="{BB962C8B-B14F-4D97-AF65-F5344CB8AC3E}">
        <p14:creationId xmlns:p14="http://schemas.microsoft.com/office/powerpoint/2010/main" val="2773460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800" y="1118196"/>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2032000" y="1223023"/>
            <a:ext cx="12801600" cy="826508"/>
          </a:xfrm>
          <a:prstGeom prst="rect">
            <a:avLst/>
          </a:prstGeom>
          <a:solidFill>
            <a:srgbClr val="001F5F"/>
          </a:solidFill>
        </p:spPr>
        <p:txBody>
          <a:bodyPr vert="horz" wrap="square" lIns="0" tIns="208915" rIns="0" bIns="0" rtlCol="0">
            <a:spAutoFit/>
          </a:bodyPr>
          <a:lstStyle/>
          <a:p>
            <a:pPr marL="186690">
              <a:spcBef>
                <a:spcPts val="1645"/>
              </a:spcBef>
            </a:pPr>
            <a:r>
              <a:rPr lang="en-US" sz="4000" dirty="0">
                <a:solidFill>
                  <a:schemeClr val="bg1"/>
                </a:solidFill>
                <a:latin typeface="Arial Black"/>
                <a:cs typeface="Arial Black"/>
              </a:rPr>
              <a:t>What is Marketing ?</a:t>
            </a:r>
            <a:endParaRPr sz="4000" dirty="0">
              <a:solidFill>
                <a:schemeClr val="bg1"/>
              </a:solidFill>
              <a:latin typeface="Arial Black"/>
              <a:cs typeface="Arial Black"/>
            </a:endParaRPr>
          </a:p>
        </p:txBody>
      </p:sp>
      <p:sp>
        <p:nvSpPr>
          <p:cNvPr id="10" name="TextBox 9">
            <a:extLst>
              <a:ext uri="{FF2B5EF4-FFF2-40B4-BE49-F238E27FC236}">
                <a16:creationId xmlns:a16="http://schemas.microsoft.com/office/drawing/2014/main" id="{31AFB83A-0996-4A6B-BF77-63CDBEFBCDD3}"/>
              </a:ext>
            </a:extLst>
          </p:cNvPr>
          <p:cNvSpPr txBox="1"/>
          <p:nvPr/>
        </p:nvSpPr>
        <p:spPr>
          <a:xfrm>
            <a:off x="2184400" y="2265828"/>
            <a:ext cx="13792200" cy="6740307"/>
          </a:xfrm>
          <a:prstGeom prst="rect">
            <a:avLst/>
          </a:prstGeom>
          <a:noFill/>
        </p:spPr>
        <p:txBody>
          <a:bodyPr wrap="square">
            <a:spAutoFit/>
          </a:bodyPr>
          <a:lstStyle/>
          <a:p>
            <a:pPr algn="just"/>
            <a:r>
              <a:rPr lang="en-US" sz="5400" dirty="0">
                <a:solidFill>
                  <a:srgbClr val="C00000"/>
                </a:solidFill>
              </a:rPr>
              <a:t>Philip Kotler defines marketing as “</a:t>
            </a:r>
            <a:r>
              <a:rPr lang="en-US" sz="5400" b="1" dirty="0">
                <a:solidFill>
                  <a:srgbClr val="C00000"/>
                </a:solidFill>
              </a:rPr>
              <a:t>the science and art of exploring, creating, and delivering value to satisfy the needs of a target market at a profit</a:t>
            </a:r>
            <a:r>
              <a:rPr lang="en-US" sz="5400" dirty="0">
                <a:solidFill>
                  <a:srgbClr val="C00000"/>
                </a:solidFill>
              </a:rPr>
              <a:t>. </a:t>
            </a:r>
          </a:p>
          <a:p>
            <a:pPr algn="just"/>
            <a:r>
              <a:rPr lang="en-US" sz="5400" dirty="0">
                <a:solidFill>
                  <a:srgbClr val="C00000"/>
                </a:solidFill>
              </a:rPr>
              <a:t>Marketing identifies unfulfilled needs and desires. It defines, measures and quantifies the size of the identified market and the profit potential.</a:t>
            </a:r>
            <a:endParaRPr lang="en-US" sz="5400" b="0" i="0" dirty="0">
              <a:solidFill>
                <a:srgbClr val="C00000"/>
              </a:solidFill>
              <a:effectLst/>
              <a:latin typeface="inherit"/>
            </a:endParaRPr>
          </a:p>
        </p:txBody>
      </p:sp>
    </p:spTree>
    <p:extLst>
      <p:ext uri="{BB962C8B-B14F-4D97-AF65-F5344CB8AC3E}">
        <p14:creationId xmlns:p14="http://schemas.microsoft.com/office/powerpoint/2010/main" val="2861435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2852" y="1332517"/>
            <a:ext cx="1447800" cy="2343162"/>
          </a:xfrm>
          <a:custGeom>
            <a:avLst/>
            <a:gdLst/>
            <a:ahLst/>
            <a:cxnLst/>
            <a:rect l="l" t="t" r="r" b="b"/>
            <a:pathLst>
              <a:path w="533400" h="685800">
                <a:moveTo>
                  <a:pt x="0" y="685800"/>
                </a:moveTo>
                <a:lnTo>
                  <a:pt x="533400" y="685800"/>
                </a:lnTo>
                <a:lnTo>
                  <a:pt x="533400" y="0"/>
                </a:lnTo>
                <a:lnTo>
                  <a:pt x="0" y="0"/>
                </a:lnTo>
                <a:lnTo>
                  <a:pt x="0" y="685800"/>
                </a:lnTo>
                <a:close/>
              </a:path>
            </a:pathLst>
          </a:custGeom>
          <a:solidFill>
            <a:srgbClr val="D59F04"/>
          </a:solidFill>
        </p:spPr>
        <p:txBody>
          <a:bodyPr wrap="square" lIns="0" tIns="0" rIns="0" bIns="0" rtlCol="0"/>
          <a:lstStyle/>
          <a:p>
            <a:endParaRPr/>
          </a:p>
        </p:txBody>
      </p:sp>
      <p:sp>
        <p:nvSpPr>
          <p:cNvPr id="3" name="object 3"/>
          <p:cNvSpPr txBox="1"/>
          <p:nvPr/>
        </p:nvSpPr>
        <p:spPr>
          <a:xfrm>
            <a:off x="1879600" y="1250589"/>
            <a:ext cx="9829800" cy="703398"/>
          </a:xfrm>
          <a:prstGeom prst="rect">
            <a:avLst/>
          </a:prstGeom>
          <a:solidFill>
            <a:srgbClr val="001F5F"/>
          </a:solidFill>
        </p:spPr>
        <p:txBody>
          <a:bodyPr vert="horz" wrap="square" lIns="0" tIns="208915" rIns="0" bIns="0" rtlCol="0">
            <a:spAutoFit/>
          </a:bodyPr>
          <a:lstStyle/>
          <a:p>
            <a:pPr marL="186690">
              <a:spcBef>
                <a:spcPts val="1645"/>
              </a:spcBef>
            </a:pPr>
            <a:r>
              <a:rPr lang="en-US" sz="3200" dirty="0">
                <a:solidFill>
                  <a:schemeClr val="bg1"/>
                </a:solidFill>
                <a:latin typeface="Arial Black"/>
                <a:cs typeface="Arial Black"/>
              </a:rPr>
              <a:t>Objectives</a:t>
            </a:r>
            <a:endParaRPr sz="3200" dirty="0">
              <a:solidFill>
                <a:schemeClr val="bg1"/>
              </a:solidFill>
              <a:latin typeface="Arial Black"/>
              <a:cs typeface="Arial Black"/>
            </a:endParaRPr>
          </a:p>
        </p:txBody>
      </p:sp>
      <p:graphicFrame>
        <p:nvGraphicFramePr>
          <p:cNvPr id="4" name="Table 3">
            <a:extLst>
              <a:ext uri="{FF2B5EF4-FFF2-40B4-BE49-F238E27FC236}">
                <a16:creationId xmlns:a16="http://schemas.microsoft.com/office/drawing/2014/main" id="{4F4A893E-93D5-4213-B365-CF2BF66567BF}"/>
              </a:ext>
            </a:extLst>
          </p:cNvPr>
          <p:cNvGraphicFramePr>
            <a:graphicFrameLocks noGrp="1"/>
          </p:cNvGraphicFramePr>
          <p:nvPr>
            <p:extLst>
              <p:ext uri="{D42A27DB-BD31-4B8C-83A1-F6EECF244321}">
                <p14:modId xmlns:p14="http://schemas.microsoft.com/office/powerpoint/2010/main" val="1030348891"/>
              </p:ext>
            </p:extLst>
          </p:nvPr>
        </p:nvGraphicFramePr>
        <p:xfrm>
          <a:off x="1879600" y="2133600"/>
          <a:ext cx="13639800" cy="9849639"/>
        </p:xfrm>
        <a:graphic>
          <a:graphicData uri="http://schemas.openxmlformats.org/drawingml/2006/table">
            <a:tbl>
              <a:tblPr/>
              <a:tblGrid>
                <a:gridCol w="13639800">
                  <a:extLst>
                    <a:ext uri="{9D8B030D-6E8A-4147-A177-3AD203B41FA5}">
                      <a16:colId xmlns:a16="http://schemas.microsoft.com/office/drawing/2014/main" val="627997043"/>
                    </a:ext>
                  </a:extLst>
                </a:gridCol>
              </a:tblGrid>
              <a:tr h="676580">
                <a:tc>
                  <a:txBody>
                    <a:bodyPr/>
                    <a:lstStyle/>
                    <a:p>
                      <a:pPr marL="571500" indent="-571500" algn="just">
                        <a:buFont typeface="Arial" panose="020B0604020202020204" pitchFamily="34" charset="0"/>
                        <a:buChar char="•"/>
                      </a:pPr>
                      <a:r>
                        <a:rPr lang="en-IN" sz="4800" dirty="0">
                          <a:solidFill>
                            <a:srgbClr val="C00000"/>
                          </a:solidFill>
                          <a:effectLst/>
                          <a:latin typeface="+mn-lt"/>
                          <a:ea typeface="+mn-ea"/>
                          <a:cs typeface="+mn-cs"/>
                        </a:rPr>
                        <a:t>Develop the participants basic analytical skills.</a:t>
                      </a:r>
                    </a:p>
                    <a:p>
                      <a:pPr marL="0" indent="0" algn="just">
                        <a:buFont typeface="Arial" panose="020B0604020202020204" pitchFamily="34" charset="0"/>
                        <a:buNone/>
                      </a:pPr>
                      <a:endParaRPr lang="en-IN" sz="4800" dirty="0">
                        <a:solidFill>
                          <a:srgbClr val="C00000"/>
                        </a:solidFill>
                        <a:effectLst/>
                        <a:latin typeface="+mn-lt"/>
                        <a:ea typeface="+mn-ea"/>
                        <a:cs typeface="+mn-cs"/>
                      </a:endParaRPr>
                    </a:p>
                    <a:p>
                      <a:pPr marL="571500" indent="-571500" algn="just">
                        <a:buFont typeface="Arial" panose="020B0604020202020204" pitchFamily="34" charset="0"/>
                        <a:buChar char="•"/>
                      </a:pPr>
                      <a:r>
                        <a:rPr lang="en-IN" sz="4800" dirty="0">
                          <a:solidFill>
                            <a:srgbClr val="C00000"/>
                          </a:solidFill>
                          <a:effectLst/>
                          <a:latin typeface="+mn-lt"/>
                          <a:ea typeface="+mn-ea"/>
                          <a:cs typeface="+mn-cs"/>
                        </a:rPr>
                        <a:t>Conceptual abilities and substantive knowledge in the field of  marketing management. </a:t>
                      </a:r>
                    </a:p>
                    <a:p>
                      <a:pPr marL="571500" indent="-571500" algn="just">
                        <a:buFont typeface="Arial" panose="020B0604020202020204" pitchFamily="34" charset="0"/>
                        <a:buChar char="•"/>
                      </a:pPr>
                      <a:r>
                        <a:rPr lang="en-IN" sz="4800" dirty="0">
                          <a:solidFill>
                            <a:srgbClr val="C00000"/>
                          </a:solidFill>
                          <a:effectLst/>
                          <a:latin typeface="+mn-lt"/>
                          <a:ea typeface="+mn-ea"/>
                          <a:cs typeface="+mn-cs"/>
                        </a:rPr>
                        <a:t>It seeks to achieve the objectives by helping the participants undergo meaningful exercises in decision making in a variety of real life marketing situations.</a:t>
                      </a:r>
                      <a:endParaRPr lang="en-IN" sz="4800" b="1" dirty="0">
                        <a:solidFill>
                          <a:srgbClr val="C00000"/>
                        </a:solidFill>
                        <a:effectLst/>
                      </a:endParaRPr>
                    </a:p>
                  </a:txBody>
                  <a:tcPr marL="17363" marR="17363" marT="8682" marB="8682" anchor="ctr">
                    <a:lnL>
                      <a:noFill/>
                    </a:lnL>
                    <a:lnR>
                      <a:noFill/>
                    </a:lnR>
                    <a:lnT>
                      <a:noFill/>
                    </a:lnT>
                    <a:lnB>
                      <a:noFill/>
                    </a:lnB>
                    <a:solidFill>
                      <a:srgbClr val="FFFFFF"/>
                    </a:solidFill>
                  </a:tcPr>
                </a:tc>
                <a:extLst>
                  <a:ext uri="{0D108BD9-81ED-4DB2-BD59-A6C34878D82A}">
                    <a16:rowId xmlns:a16="http://schemas.microsoft.com/office/drawing/2014/main" val="2255899222"/>
                  </a:ext>
                </a:extLst>
              </a:tr>
              <a:tr h="1326705">
                <a:tc>
                  <a:txBody>
                    <a:bodyPr/>
                    <a:lstStyle/>
                    <a:p>
                      <a:endParaRPr lang="en-IN" sz="4000" b="1" dirty="0">
                        <a:solidFill>
                          <a:srgbClr val="C00000"/>
                        </a:solidFill>
                        <a:effectLst/>
                      </a:endParaRPr>
                    </a:p>
                  </a:txBody>
                  <a:tcPr marL="17363" marR="17363" marT="8682" marB="8682" anchor="ctr">
                    <a:lnL>
                      <a:noFill/>
                    </a:lnL>
                    <a:lnR>
                      <a:noFill/>
                    </a:lnR>
                    <a:lnT>
                      <a:noFill/>
                    </a:lnT>
                    <a:lnB>
                      <a:noFill/>
                    </a:lnB>
                    <a:solidFill>
                      <a:srgbClr val="FFFFFF"/>
                    </a:solidFill>
                  </a:tcPr>
                </a:tc>
                <a:extLst>
                  <a:ext uri="{0D108BD9-81ED-4DB2-BD59-A6C34878D82A}">
                    <a16:rowId xmlns:a16="http://schemas.microsoft.com/office/drawing/2014/main" val="2291389618"/>
                  </a:ext>
                </a:extLst>
              </a:tr>
              <a:tr h="1326705">
                <a:tc>
                  <a:txBody>
                    <a:bodyPr/>
                    <a:lstStyle/>
                    <a:p>
                      <a:endParaRPr lang="en-US" sz="4000" b="1" dirty="0">
                        <a:solidFill>
                          <a:srgbClr val="C00000"/>
                        </a:solidFill>
                        <a:effectLst/>
                      </a:endParaRPr>
                    </a:p>
                  </a:txBody>
                  <a:tcPr marL="17363" marR="17363" marT="8682" marB="8682" anchor="ctr">
                    <a:lnL>
                      <a:noFill/>
                    </a:lnL>
                    <a:lnR>
                      <a:noFill/>
                    </a:lnR>
                    <a:lnT>
                      <a:noFill/>
                    </a:lnT>
                    <a:lnB>
                      <a:noFill/>
                    </a:lnB>
                    <a:solidFill>
                      <a:srgbClr val="FFFFFF"/>
                    </a:solidFill>
                  </a:tcPr>
                </a:tc>
                <a:extLst>
                  <a:ext uri="{0D108BD9-81ED-4DB2-BD59-A6C34878D82A}">
                    <a16:rowId xmlns:a16="http://schemas.microsoft.com/office/drawing/2014/main" val="1556525560"/>
                  </a:ext>
                </a:extLst>
              </a:tr>
              <a:tr h="1326705">
                <a:tc>
                  <a:txBody>
                    <a:bodyPr/>
                    <a:lstStyle/>
                    <a:p>
                      <a:endParaRPr lang="en-US" sz="4000" b="1" dirty="0">
                        <a:solidFill>
                          <a:srgbClr val="C00000"/>
                        </a:solidFill>
                        <a:effectLst/>
                      </a:endParaRPr>
                    </a:p>
                  </a:txBody>
                  <a:tcPr marL="17363" marR="17363" marT="8682" marB="8682" anchor="ctr">
                    <a:lnL>
                      <a:noFill/>
                    </a:lnL>
                    <a:lnR>
                      <a:noFill/>
                    </a:lnR>
                    <a:lnT>
                      <a:noFill/>
                    </a:lnT>
                    <a:lnB>
                      <a:noFill/>
                    </a:lnB>
                    <a:solidFill>
                      <a:srgbClr val="FFFFFF"/>
                    </a:solidFill>
                  </a:tcPr>
                </a:tc>
                <a:extLst>
                  <a:ext uri="{0D108BD9-81ED-4DB2-BD59-A6C34878D82A}">
                    <a16:rowId xmlns:a16="http://schemas.microsoft.com/office/drawing/2014/main" val="329803156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mazon Logo and its History | LogoMyWay">
            <a:extLst>
              <a:ext uri="{FF2B5EF4-FFF2-40B4-BE49-F238E27FC236}">
                <a16:creationId xmlns:a16="http://schemas.microsoft.com/office/drawing/2014/main" id="{776F3237-ECAE-421A-83A8-A03C604D8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111" y="1406236"/>
            <a:ext cx="6632489" cy="2895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076983E-3F8F-4EBF-BE04-8A96E776A833}"/>
              </a:ext>
            </a:extLst>
          </p:cNvPr>
          <p:cNvPicPr>
            <a:picLocks noChangeAspect="1"/>
          </p:cNvPicPr>
          <p:nvPr/>
        </p:nvPicPr>
        <p:blipFill>
          <a:blip r:embed="rId3"/>
          <a:stretch>
            <a:fillRect/>
          </a:stretch>
        </p:blipFill>
        <p:spPr>
          <a:xfrm>
            <a:off x="8585200" y="1676400"/>
            <a:ext cx="4553126" cy="2371725"/>
          </a:xfrm>
          <a:prstGeom prst="rect">
            <a:avLst/>
          </a:prstGeom>
        </p:spPr>
      </p:pic>
      <p:pic>
        <p:nvPicPr>
          <p:cNvPr id="3" name="Picture 2">
            <a:extLst>
              <a:ext uri="{FF2B5EF4-FFF2-40B4-BE49-F238E27FC236}">
                <a16:creationId xmlns:a16="http://schemas.microsoft.com/office/drawing/2014/main" id="{3F5296BA-F120-45BF-947A-4FF361335ACD}"/>
              </a:ext>
            </a:extLst>
          </p:cNvPr>
          <p:cNvPicPr>
            <a:picLocks noChangeAspect="1"/>
          </p:cNvPicPr>
          <p:nvPr/>
        </p:nvPicPr>
        <p:blipFill>
          <a:blip r:embed="rId4"/>
          <a:stretch>
            <a:fillRect/>
          </a:stretch>
        </p:blipFill>
        <p:spPr>
          <a:xfrm>
            <a:off x="1470111" y="4798675"/>
            <a:ext cx="4600489" cy="2576274"/>
          </a:xfrm>
          <a:prstGeom prst="rect">
            <a:avLst/>
          </a:prstGeom>
        </p:spPr>
      </p:pic>
      <p:pic>
        <p:nvPicPr>
          <p:cNvPr id="4" name="Picture 3">
            <a:extLst>
              <a:ext uri="{FF2B5EF4-FFF2-40B4-BE49-F238E27FC236}">
                <a16:creationId xmlns:a16="http://schemas.microsoft.com/office/drawing/2014/main" id="{9A6C3033-33E2-40CA-8766-957A3789C3D0}"/>
              </a:ext>
            </a:extLst>
          </p:cNvPr>
          <p:cNvPicPr>
            <a:picLocks noChangeAspect="1"/>
          </p:cNvPicPr>
          <p:nvPr/>
        </p:nvPicPr>
        <p:blipFill>
          <a:blip r:embed="rId5"/>
          <a:stretch>
            <a:fillRect/>
          </a:stretch>
        </p:blipFill>
        <p:spPr>
          <a:xfrm>
            <a:off x="8585200" y="5095874"/>
            <a:ext cx="4876800" cy="2371725"/>
          </a:xfrm>
          <a:prstGeom prst="rect">
            <a:avLst/>
          </a:prstGeom>
        </p:spPr>
      </p:pic>
    </p:spTree>
    <p:extLst>
      <p:ext uri="{BB962C8B-B14F-4D97-AF65-F5344CB8AC3E}">
        <p14:creationId xmlns:p14="http://schemas.microsoft.com/office/powerpoint/2010/main" val="860015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E7E7E"/>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4092</TotalTime>
  <Words>3590</Words>
  <Application>Microsoft Office PowerPoint</Application>
  <PresentationFormat>Custom</PresentationFormat>
  <Paragraphs>210</Paragraphs>
  <Slides>58</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Arial</vt:lpstr>
      <vt:lpstr>Arial Black</vt:lpstr>
      <vt:lpstr>Calibri</vt:lpstr>
      <vt:lpstr>GillSansMTPro-BookBold</vt:lpstr>
      <vt:lpstr>GlyphaLTStd-Bold</vt:lpstr>
      <vt:lpstr>inherit</vt:lpstr>
      <vt:lpstr>MinionPro-Bold</vt:lpstr>
      <vt:lpstr>MinionPro-It</vt:lpstr>
      <vt:lpstr>MinionPro-Regular</vt:lpstr>
      <vt:lpstr>Sans Guilt MB</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Objectives</vt:lpstr>
      <vt:lpstr>The Value of Marketing</vt:lpstr>
      <vt:lpstr>Finance, operations, accounting, and other business functions won’t really matter without sufficient demand for products and services so the firm can make a profit.  Thus, financial success often depends on marketing ability. Marketing’s value extends to society as a whole. It has helped introduce new or enhanced products that ease or enrich people’s lives.  Successful marketing builds demand for products and services, which, in turn, creates jobs.  By contributing to the bottom line, successful marketing also allows firms to more fully engage in socially responsible activities</vt:lpstr>
      <vt:lpstr>The Scope of Marketing</vt:lpstr>
      <vt:lpstr>Marketing Management</vt:lpstr>
      <vt:lpstr>What is Marketed?</vt:lpstr>
      <vt:lpstr>What is Marketed?</vt:lpstr>
      <vt:lpstr>Who Markets?</vt:lpstr>
      <vt:lpstr>8 Demand States</vt:lpstr>
      <vt:lpstr>Fig. 1.1 Structure Of Flows In A Modern Exchange Economy</vt:lpstr>
      <vt:lpstr>Fig. 1.2  A Simple Marketing System</vt:lpstr>
      <vt:lpstr>Key Customer Markets</vt:lpstr>
      <vt:lpstr>PowerPoint Presentation</vt:lpstr>
      <vt:lpstr>PowerPoint Presentation</vt:lpstr>
      <vt:lpstr>PowerPoint Presentation</vt:lpstr>
      <vt:lpstr>PowerPoint Presentation</vt:lpstr>
      <vt:lpstr>PowerPoint Presentation</vt:lpstr>
      <vt:lpstr>Core Marketing Concepts  Needs, Wants, and Demands Needs are the basic human requirements such as for air, food, water, clothing, and shelter.  Humans also have strong needs for recreation, education, and entertainment.  These needs become wants when directed to specific objects that might satisfy the need. Our wants are shaped by our society. Demands are wants for specific products backed by an ability to pay.  Many people want a Mercedes; only a few can buy one.  Companies must measure not only how many people want their product, but also how many are willing and able to buy it.      </vt:lpstr>
      <vt:lpstr>We can distinguish five types of needs: 1. Stated needs (The customer wants an inexpensive car.) 2. Real needs (The customer wants a car whose operating cost, not initial price, is low.) 3. Unstated needs (The customer expects good service from the dealer.) 4. Delight needs (The customer would like the dealer to include an onboard GPS system.) 5. Secret needs (The customer wants friends to see him or her as a savvy consumer.) Apple worked hard to shape consumer perceptions of them.   To gain an edge, companies must help customers learn what they want.        </vt:lpstr>
      <vt:lpstr>Target Markets, Positioning, and Segmentation Not everyone likes the same cereal, restaurant, university, or movie. Marketers therefore identify distinct segments of buyers by identifying demographic, psychographic, and behavioral differences between them.  They then decide which segment(s) present the greatest opportunities. For each of these target markets, the firm develops a market offering that it positions in target buyers’ minds as delivering some key benefit(s).  Volvo develops its cars for the buyer to whom safety is a major concern, positioning them as the safest a customer can buy.  Porsche targets buyers who seek pleasure and excitement in driving and want to make a statement about their wheels.    </vt:lpstr>
      <vt:lpstr>Offerings and Brands Companies address customer needs by putting forth a value proposition, a set of benefits that satisfy those needs. The intangible value proposition is made physical by an offering, which can be a combination of products, services, information, and experiences. A brand is an offering from a known source. A brand name such as Apple carries many different kinds of associations in people’s minds that make up its image: creative, innovative, easy-to-use, fun, cool, iPod, iPhone, and iPad to name just a few.  All companies strive to build a brand image with as many strong, favorable, and unique brand associations as possible.  </vt:lpstr>
      <vt:lpstr>  Marketing Channels To reach a target market, the marketer uses three kinds of marketing channels. Communication channels deliver and receive messages from target buyers and include newspapers, magazines, radio, television, mail, telephone smart phone, billboards, posters, fliers, CDs, audiotapes, and the Internet.  Beyond these, firms communicate through the look of their retail stores and Web sites and other media, adding dialogue channels such as e-mail, blogs, text messages, and URLs to familiar monologue channels such as ads. Distribution channels help display, sell, or deliver the physical product or service(s) to the buyer or user. These channels may be direct via the Internet, mail, or mobile phone or telephone or indirect with distributors, wholesalers, retailers, and agents as intermediaries. To carry out transactions with potential buyers, the marketer also uses service channels that include warehouses, transportation companies, banks, and insurance companies. Marketers clearly face a design challenge in choosing the best mix of communication, distribution, and service channels for their offerings.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Harvard’s Theodore Levitt drew a perceptive contrast between the selling and marketing concepts:  Selling focuses on the needs of the seller;  Marketing on the needs of the buyer.  Selling is preoccupied with the seller’s need to convert his product into cash;  Marketing with the idea of satisfying the needs of the   customer by means of the product and the whole cluster of things associated with creating, delivering, and finally consuming it.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Tejinder singh</dc:creator>
  <cp:lastModifiedBy>Arunkumar</cp:lastModifiedBy>
  <cp:revision>168</cp:revision>
  <dcterms:created xsi:type="dcterms:W3CDTF">2020-08-07T06:11:22Z</dcterms:created>
  <dcterms:modified xsi:type="dcterms:W3CDTF">2022-08-15T12:16:14Z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2019-07-11T00:00:00Z</vt:filetime>
  </property>
  <property fmtid="{D5CDD505-2E9C-101B-9397-08002B2CF9AE}" pid="3" name="Creator">
    <vt:lpwstr>Microsoft® Office PowerPoint® 2007</vt:lpwstr>
  </property>
  <property fmtid="{D5CDD505-2E9C-101B-9397-08002B2CF9AE}" pid="4" name="LastSaved">
    <vt:filetime>2020-08-07T00:00:00Z</vt:filetime>
  </property>
</Properties>
</file>